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90" r:id="rId2"/>
    <p:sldId id="382" r:id="rId3"/>
    <p:sldId id="406" r:id="rId4"/>
    <p:sldId id="407" r:id="rId5"/>
    <p:sldId id="408" r:id="rId6"/>
    <p:sldId id="383" r:id="rId7"/>
    <p:sldId id="385" r:id="rId8"/>
    <p:sldId id="404" r:id="rId9"/>
    <p:sldId id="405" r:id="rId10"/>
    <p:sldId id="326" r:id="rId11"/>
    <p:sldId id="331" r:id="rId12"/>
    <p:sldId id="409" r:id="rId13"/>
    <p:sldId id="410" r:id="rId14"/>
    <p:sldId id="411" r:id="rId15"/>
    <p:sldId id="352" r:id="rId16"/>
    <p:sldId id="334" r:id="rId17"/>
    <p:sldId id="391" r:id="rId18"/>
    <p:sldId id="347" r:id="rId19"/>
    <p:sldId id="341" r:id="rId20"/>
    <p:sldId id="387" r:id="rId21"/>
    <p:sldId id="332" r:id="rId22"/>
    <p:sldId id="412" r:id="rId23"/>
    <p:sldId id="413" r:id="rId24"/>
    <p:sldId id="333" r:id="rId25"/>
    <p:sldId id="342" r:id="rId26"/>
    <p:sldId id="414" r:id="rId27"/>
    <p:sldId id="388" r:id="rId28"/>
    <p:sldId id="344" r:id="rId29"/>
    <p:sldId id="353" r:id="rId30"/>
    <p:sldId id="392" r:id="rId31"/>
    <p:sldId id="393" r:id="rId32"/>
    <p:sldId id="394" r:id="rId33"/>
    <p:sldId id="396" r:id="rId34"/>
    <p:sldId id="416" r:id="rId35"/>
    <p:sldId id="415" r:id="rId36"/>
    <p:sldId id="418" r:id="rId37"/>
    <p:sldId id="417" r:id="rId38"/>
    <p:sldId id="419" r:id="rId39"/>
    <p:sldId id="397" r:id="rId40"/>
    <p:sldId id="420" r:id="rId41"/>
    <p:sldId id="398" r:id="rId42"/>
    <p:sldId id="399" r:id="rId43"/>
    <p:sldId id="400" r:id="rId44"/>
    <p:sldId id="401" r:id="rId45"/>
    <p:sldId id="402" r:id="rId46"/>
    <p:sldId id="423" r:id="rId47"/>
    <p:sldId id="389" r:id="rId48"/>
    <p:sldId id="351" r:id="rId49"/>
    <p:sldId id="403" r:id="rId50"/>
    <p:sldId id="38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92"/>
    <a:srgbClr val="E76C42"/>
    <a:srgbClr val="00A876"/>
    <a:srgbClr val="EC0033"/>
    <a:srgbClr val="FF9A00"/>
    <a:srgbClr val="FF5900"/>
    <a:srgbClr val="F5F5F5"/>
    <a:srgbClr val="E9E9E9"/>
    <a:srgbClr val="E0CE22"/>
    <a:srgbClr val="53B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7" autoAdjust="0"/>
    <p:restoredTop sz="92102" autoAdjust="0"/>
  </p:normalViewPr>
  <p:slideViewPr>
    <p:cSldViewPr snapToGrid="0">
      <p:cViewPr varScale="1">
        <p:scale>
          <a:sx n="74" d="100"/>
          <a:sy n="74" d="100"/>
        </p:scale>
        <p:origin x="917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DC153-CDFC-4B7A-9CFD-A4557736F303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BA946-0DCD-46F4-9F1A-6764AB97C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85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54244-AE65-4789-A70D-B7B5CA2BCFA6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CE0B-F6D1-448F-995F-1044D53E63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0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32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4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985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7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算法设计过程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0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1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95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1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8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2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1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9CE0B-F6D1-448F-995F-1044D53E63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4097014" y="3317275"/>
            <a:ext cx="1842188" cy="18421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328181" y="2265414"/>
            <a:ext cx="2349834" cy="2349834"/>
          </a:xfrm>
          <a:prstGeom prst="ellipse">
            <a:avLst/>
          </a:prstGeom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3009034" y="2320039"/>
            <a:ext cx="1451756" cy="14517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4460793" y="1265749"/>
            <a:ext cx="2360141" cy="236014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810367" y="4312508"/>
            <a:ext cx="605481" cy="605481"/>
          </a:xfrm>
          <a:prstGeom prst="ellipse">
            <a:avLst/>
          </a:prstGeom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3452841" y="745011"/>
            <a:ext cx="605481" cy="6054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816448" y="1305698"/>
            <a:ext cx="560172" cy="56017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223323" y="1326291"/>
            <a:ext cx="308919" cy="308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676512" y="-1"/>
            <a:ext cx="6515488" cy="6858001"/>
            <a:chOff x="5676512" y="-1"/>
            <a:chExt cx="6515488" cy="6858001"/>
          </a:xfrm>
        </p:grpSpPr>
        <p:sp>
          <p:nvSpPr>
            <p:cNvPr id="11" name="椭圆 10"/>
            <p:cNvSpPr/>
            <p:nvPr userDrawn="1"/>
          </p:nvSpPr>
          <p:spPr>
            <a:xfrm>
              <a:off x="5676512" y="-1"/>
              <a:ext cx="314050" cy="685800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80000"/>
                  </a:scheme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5818561" y="0"/>
              <a:ext cx="6373439" cy="6858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5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-523858" y="1667004"/>
            <a:ext cx="13294580" cy="3490818"/>
            <a:chOff x="-523858" y="1667004"/>
            <a:chExt cx="13294580" cy="3490818"/>
          </a:xfrm>
        </p:grpSpPr>
        <p:sp>
          <p:nvSpPr>
            <p:cNvPr id="14" name="椭圆 13"/>
            <p:cNvSpPr/>
            <p:nvPr userDrawn="1"/>
          </p:nvSpPr>
          <p:spPr>
            <a:xfrm flipH="1">
              <a:off x="8799867" y="3726656"/>
              <a:ext cx="1431166" cy="14311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 flipH="1">
              <a:off x="10945174" y="2881355"/>
              <a:ext cx="1825548" cy="1825548"/>
            </a:xfrm>
            <a:prstGeom prst="ellipse">
              <a:avLst/>
            </a:prstGeom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 flipH="1">
              <a:off x="9948422" y="2901495"/>
              <a:ext cx="1127846" cy="1127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 flipH="1">
              <a:off x="8114864" y="2132858"/>
              <a:ext cx="1833556" cy="18335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 userDrawn="1"/>
          </p:nvSpPr>
          <p:spPr>
            <a:xfrm flipH="1">
              <a:off x="9727162" y="1700178"/>
              <a:ext cx="470388" cy="470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 flipH="1">
              <a:off x="11033649" y="2135767"/>
              <a:ext cx="435189" cy="4351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/>
          </p:nvSpPr>
          <p:spPr>
            <a:xfrm flipH="1">
              <a:off x="11689633" y="2151765"/>
              <a:ext cx="239994" cy="2399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2015831" y="3693482"/>
              <a:ext cx="1431166" cy="14311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-523858" y="2848181"/>
              <a:ext cx="1825548" cy="1825548"/>
            </a:xfrm>
            <a:prstGeom prst="ellipse">
              <a:avLst/>
            </a:prstGeom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1170596" y="2868321"/>
              <a:ext cx="1127846" cy="1127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2298444" y="2099684"/>
              <a:ext cx="1833556" cy="18335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2049314" y="1667004"/>
              <a:ext cx="470388" cy="470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778026" y="2102593"/>
              <a:ext cx="435189" cy="4351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 userDrawn="1"/>
          </p:nvSpPr>
          <p:spPr>
            <a:xfrm>
              <a:off x="317237" y="2118591"/>
              <a:ext cx="239994" cy="2399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193947" y="-152399"/>
            <a:ext cx="5804106" cy="7162798"/>
            <a:chOff x="3193947" y="-152399"/>
            <a:chExt cx="5804106" cy="7162798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193947" y="-152399"/>
              <a:ext cx="5804106" cy="7162798"/>
              <a:chOff x="3193947" y="-1"/>
              <a:chExt cx="5804106" cy="6858001"/>
            </a:xfrm>
          </p:grpSpPr>
          <p:sp>
            <p:nvSpPr>
              <p:cNvPr id="11" name="椭圆 10"/>
              <p:cNvSpPr/>
              <p:nvPr userDrawn="1"/>
            </p:nvSpPr>
            <p:spPr>
              <a:xfrm>
                <a:off x="3193947" y="-1"/>
                <a:ext cx="178966" cy="685800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alpha val="8000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 userDrawn="1"/>
            </p:nvSpPr>
            <p:spPr>
              <a:xfrm>
                <a:off x="8819087" y="-1"/>
                <a:ext cx="178966" cy="685800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alpha val="8000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 userDrawn="1"/>
          </p:nvSpPr>
          <p:spPr>
            <a:xfrm>
              <a:off x="3274948" y="0"/>
              <a:ext cx="5642104" cy="6858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79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1" y="0"/>
            <a:ext cx="12192001" cy="6864022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t="-15000" r="-10000" b="-2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11584214" y="6276829"/>
            <a:ext cx="605481" cy="6054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5"/>
          <p:cNvSpPr txBox="1"/>
          <p:nvPr userDrawn="1"/>
        </p:nvSpPr>
        <p:spPr>
          <a:xfrm>
            <a:off x="11387874" y="6421845"/>
            <a:ext cx="961584" cy="315449"/>
          </a:xfrm>
          <a:prstGeom prst="rect">
            <a:avLst/>
          </a:prstGeom>
          <a:noFill/>
        </p:spPr>
        <p:txBody>
          <a:bodyPr wrap="square" lIns="68558" tIns="34279" rIns="68558" bIns="34279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-302741" y="-302741"/>
            <a:ext cx="605481" cy="6054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04313" y="-36576"/>
            <a:ext cx="349448" cy="3494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29589" y="658367"/>
            <a:ext cx="243673" cy="2436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4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-1" y="0"/>
            <a:ext cx="12192001" cy="6864022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t="-15000" r="-10000" b="-2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1584214" y="6276829"/>
            <a:ext cx="605481" cy="60548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5"/>
          <p:cNvSpPr txBox="1"/>
          <p:nvPr userDrawn="1"/>
        </p:nvSpPr>
        <p:spPr>
          <a:xfrm>
            <a:off x="11387874" y="6421845"/>
            <a:ext cx="961584" cy="315449"/>
          </a:xfrm>
          <a:prstGeom prst="rect">
            <a:avLst/>
          </a:prstGeom>
          <a:noFill/>
        </p:spPr>
        <p:txBody>
          <a:bodyPr wrap="square" lIns="68558" tIns="34279" rIns="68558" bIns="34279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-302741" y="-302741"/>
            <a:ext cx="605481" cy="6054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367467" y="32084"/>
            <a:ext cx="349448" cy="3494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82476" y="615613"/>
            <a:ext cx="243673" cy="2436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2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44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87038" y="2684776"/>
            <a:ext cx="822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章：算法概述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04890" y="3790222"/>
            <a:ext cx="4295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人：曾波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清新舒缓_Cookie &amp; Choco_自定义转码_纯音频输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8572" y="6986349"/>
            <a:ext cx="609600" cy="60960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291487" y="3936444"/>
            <a:ext cx="605481" cy="605481"/>
          </a:xfrm>
          <a:prstGeom prst="ellipse">
            <a:avLst/>
          </a:prstGeom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050004" y="975101"/>
            <a:ext cx="575289" cy="5752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17248" y="1084524"/>
            <a:ext cx="560172" cy="56017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7909" y="1027796"/>
            <a:ext cx="308919" cy="30891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42824" y="1495250"/>
            <a:ext cx="2372497" cy="2372497"/>
            <a:chOff x="3249826" y="1495250"/>
            <a:chExt cx="2372497" cy="2372497"/>
          </a:xfrm>
        </p:grpSpPr>
        <p:sp>
          <p:nvSpPr>
            <p:cNvPr id="24" name="椭圆 23"/>
            <p:cNvSpPr/>
            <p:nvPr/>
          </p:nvSpPr>
          <p:spPr>
            <a:xfrm>
              <a:off x="3249826" y="1495250"/>
              <a:ext cx="2372497" cy="2372497"/>
            </a:xfrm>
            <a:prstGeom prst="ellipse">
              <a:avLst/>
            </a:prstGeom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74528" y="2337371"/>
              <a:ext cx="1723093" cy="688256"/>
            </a:xfrm>
            <a:prstGeom prst="rect">
              <a:avLst/>
            </a:prstGeom>
            <a:noFill/>
            <a:effectLst>
              <a:innerShdw dist="63500" dir="13500000">
                <a:prstClr val="black">
                  <a:alpha val="50000"/>
                </a:prstClr>
              </a:innerShdw>
            </a:effectLst>
          </p:spPr>
          <p:txBody>
            <a:bodyPr wrap="square" lIns="90000" tIns="36000" rIns="90000" bIns="36000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effectLst>
                    <a:innerShdw blurRad="101600" dist="50800" dir="13500000">
                      <a:prstClr val="black">
                        <a:alpha val="53000"/>
                      </a:prstClr>
                    </a:innerShdw>
                  </a:effectLst>
                </a:rPr>
                <a:t>算法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63423" y="893115"/>
            <a:ext cx="1900578" cy="1900578"/>
            <a:chOff x="5170425" y="893115"/>
            <a:chExt cx="1900578" cy="1900578"/>
          </a:xfrm>
        </p:grpSpPr>
        <p:sp>
          <p:nvSpPr>
            <p:cNvPr id="25" name="椭圆 24"/>
            <p:cNvSpPr/>
            <p:nvPr/>
          </p:nvSpPr>
          <p:spPr>
            <a:xfrm>
              <a:off x="5170425" y="893115"/>
              <a:ext cx="1900578" cy="19005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46674" y="1638603"/>
              <a:ext cx="1245455" cy="707886"/>
            </a:xfrm>
            <a:prstGeom prst="rect">
              <a:avLst/>
            </a:prstGeom>
            <a:noFill/>
            <a:effectLst>
              <a:innerShdw dist="635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effectLst>
                    <a:innerShdw blurRad="101600" dist="50800" dir="13500000">
                      <a:prstClr val="black">
                        <a:alpha val="53000"/>
                      </a:prstClr>
                    </a:innerShdw>
                  </a:effectLst>
                </a:rPr>
                <a:t>设计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39070" y="2830234"/>
            <a:ext cx="1842188" cy="1842188"/>
            <a:chOff x="5146072" y="2830234"/>
            <a:chExt cx="1842188" cy="1842188"/>
          </a:xfrm>
        </p:grpSpPr>
        <p:sp>
          <p:nvSpPr>
            <p:cNvPr id="23" name="椭圆 22"/>
            <p:cNvSpPr/>
            <p:nvPr/>
          </p:nvSpPr>
          <p:spPr>
            <a:xfrm>
              <a:off x="5146072" y="2830234"/>
              <a:ext cx="1842188" cy="18421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427007" y="3390791"/>
              <a:ext cx="1245455" cy="707886"/>
            </a:xfrm>
            <a:prstGeom prst="rect">
              <a:avLst/>
            </a:prstGeom>
            <a:noFill/>
            <a:effectLst>
              <a:innerShdw dist="635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effectLst>
                    <a:innerShdw blurRad="101600" dist="50800" dir="13500000">
                      <a:prstClr val="black">
                        <a:alpha val="53000"/>
                      </a:prstClr>
                    </a:innerShdw>
                  </a:effectLst>
                </a:rPr>
                <a:t>分析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05006" y="1602184"/>
            <a:ext cx="2360141" cy="2360141"/>
            <a:chOff x="6512008" y="1602184"/>
            <a:chExt cx="2360141" cy="2360141"/>
          </a:xfrm>
        </p:grpSpPr>
        <p:sp>
          <p:nvSpPr>
            <p:cNvPr id="26" name="椭圆 25"/>
            <p:cNvSpPr/>
            <p:nvPr/>
          </p:nvSpPr>
          <p:spPr>
            <a:xfrm>
              <a:off x="6512008" y="1602184"/>
              <a:ext cx="2360141" cy="23601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5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975261" y="2398925"/>
              <a:ext cx="1514067" cy="707886"/>
            </a:xfrm>
            <a:prstGeom prst="rect">
              <a:avLst/>
            </a:prstGeom>
            <a:noFill/>
            <a:effectLst>
              <a:innerShdw dist="635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effectLst>
                    <a:innerShdw blurRad="101600" dist="50800" dir="13500000">
                      <a:prstClr val="black">
                        <a:alpha val="53000"/>
                      </a:prstClr>
                    </a:innerShdw>
                  </a:effectLst>
                </a:rPr>
                <a:t>与</a:t>
              </a:r>
              <a:endParaRPr lang="en-US" altLang="zh-CN" sz="4000" b="1" dirty="0">
                <a:solidFill>
                  <a:schemeClr val="bg1"/>
                </a:solidFill>
                <a:effectLst>
                  <a:innerShdw blurRad="101600" dist="50800" dir="13500000">
                    <a:prstClr val="black">
                      <a:alpha val="53000"/>
                    </a:prstClr>
                  </a:innerShdw>
                </a:effectLst>
              </a:endParaRPr>
            </a:p>
          </p:txBody>
        </p:sp>
      </p:grpSp>
      <p:sp>
        <p:nvSpPr>
          <p:cNvPr id="35" name="斜纹 34"/>
          <p:cNvSpPr/>
          <p:nvPr/>
        </p:nvSpPr>
        <p:spPr>
          <a:xfrm flipH="1" flipV="1">
            <a:off x="9663334" y="4329332"/>
            <a:ext cx="2528666" cy="2528668"/>
          </a:xfrm>
          <a:prstGeom prst="diagStripe">
            <a:avLst>
              <a:gd name="adj" fmla="val 54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-2700000">
            <a:off x="10451329" y="5693988"/>
            <a:ext cx="1569660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glow rad="241300">
                    <a:srgbClr val="2C83AA">
                      <a:alpha val="30000"/>
                    </a:srgbClr>
                  </a:glo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信息技术学院</a:t>
            </a:r>
            <a:endPara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4171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1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1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1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/>
      <p:bldP spid="7" grpId="0"/>
      <p:bldP spid="27" grpId="0" animBg="1"/>
      <p:bldP spid="28" grpId="0" animBg="1"/>
      <p:bldP spid="29" grpId="0" animBg="1"/>
      <p:bldP spid="30" grpId="0" animBg="1"/>
      <p:bldP spid="35" grpId="0" animBg="1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179510" y="1776080"/>
            <a:ext cx="2243119" cy="3966240"/>
            <a:chOff x="1225230" y="1793959"/>
            <a:chExt cx="2243119" cy="4200749"/>
          </a:xfrm>
        </p:grpSpPr>
        <p:grpSp>
          <p:nvGrpSpPr>
            <p:cNvPr id="8" name="组合 7"/>
            <p:cNvGrpSpPr/>
            <p:nvPr/>
          </p:nvGrpSpPr>
          <p:grpSpPr>
            <a:xfrm>
              <a:off x="1225230" y="1793959"/>
              <a:ext cx="2243119" cy="4200749"/>
              <a:chOff x="4262511" y="1878036"/>
              <a:chExt cx="2321170" cy="434691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08696" y="2120704"/>
                <a:ext cx="1828801" cy="1491331"/>
              </a:xfrm>
              <a:prstGeom prst="rect">
                <a:avLst/>
              </a:prstGeom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728543" y="2920589"/>
              <a:ext cx="1236492" cy="4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</a:rPr>
                <a:t>Step 01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62707" y="22149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000" b="1" dirty="0">
                  <a:solidFill>
                    <a:schemeClr val="bg1"/>
                  </a:solidFill>
                </a:rPr>
                <a:t>问题分析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676701" y="1776080"/>
            <a:ext cx="2243119" cy="3966240"/>
            <a:chOff x="3791448" y="1793959"/>
            <a:chExt cx="2243119" cy="4200749"/>
          </a:xfrm>
        </p:grpSpPr>
        <p:grpSp>
          <p:nvGrpSpPr>
            <p:cNvPr id="12" name="组合 11"/>
            <p:cNvGrpSpPr/>
            <p:nvPr/>
          </p:nvGrpSpPr>
          <p:grpSpPr>
            <a:xfrm>
              <a:off x="3791448" y="1793959"/>
              <a:ext cx="2243119" cy="4200749"/>
              <a:chOff x="4262511" y="1878036"/>
              <a:chExt cx="2321170" cy="434691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508696" y="2120704"/>
                <a:ext cx="1828801" cy="14946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273249" y="292058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</a:rPr>
                <a:t>Step 02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51233" y="221490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数学模型建立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182014" y="1776081"/>
            <a:ext cx="2243119" cy="3966240"/>
            <a:chOff x="6357666" y="1793959"/>
            <a:chExt cx="2243119" cy="4200749"/>
          </a:xfrm>
        </p:grpSpPr>
        <p:grpSp>
          <p:nvGrpSpPr>
            <p:cNvPr id="19" name="组合 18"/>
            <p:cNvGrpSpPr/>
            <p:nvPr/>
          </p:nvGrpSpPr>
          <p:grpSpPr>
            <a:xfrm>
              <a:off x="6357666" y="1793959"/>
              <a:ext cx="2243119" cy="4200749"/>
              <a:chOff x="4262511" y="1878036"/>
              <a:chExt cx="2321170" cy="434691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08696" y="2120704"/>
                <a:ext cx="1828801" cy="144850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839467" y="292058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3"/>
                  </a:solidFill>
                </a:rPr>
                <a:t>Step 03</a:t>
              </a:r>
              <a:endParaRPr lang="zh-CN" altLang="en-US" sz="2400" b="1" dirty="0">
                <a:solidFill>
                  <a:schemeClr val="accent3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89212" y="2214906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算法设计与选择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769645" y="1776080"/>
            <a:ext cx="2243119" cy="3966240"/>
            <a:chOff x="8923883" y="1793959"/>
            <a:chExt cx="2243119" cy="4200749"/>
          </a:xfrm>
        </p:grpSpPr>
        <p:grpSp>
          <p:nvGrpSpPr>
            <p:cNvPr id="26" name="组合 25"/>
            <p:cNvGrpSpPr/>
            <p:nvPr/>
          </p:nvGrpSpPr>
          <p:grpSpPr>
            <a:xfrm>
              <a:off x="8923883" y="1793959"/>
              <a:ext cx="2243119" cy="4200749"/>
              <a:chOff x="4262511" y="1878036"/>
              <a:chExt cx="2321170" cy="434691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08696" y="2120704"/>
                <a:ext cx="1828801" cy="149469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9405684" y="292058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/>
                  </a:solidFill>
                </a:rPr>
                <a:t>Step 04</a:t>
              </a:r>
              <a:endParaRPr lang="zh-CN" alt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40149" y="22149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算法表示</a:t>
              </a:r>
            </a:p>
          </p:txBody>
        </p:sp>
      </p:grp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3291395" y="748575"/>
            <a:ext cx="560921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1.1.1	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用计算机求解问题的步骤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5D83405-F612-4E94-90AA-3BD11CE0F97E}"/>
              </a:ext>
            </a:extLst>
          </p:cNvPr>
          <p:cNvGrpSpPr/>
          <p:nvPr/>
        </p:nvGrpSpPr>
        <p:grpSpPr>
          <a:xfrm>
            <a:off x="1179510" y="3579643"/>
            <a:ext cx="2243119" cy="3966240"/>
            <a:chOff x="1225230" y="1793959"/>
            <a:chExt cx="2243119" cy="4200749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3AA36F-DA63-4965-B41A-D45A317692F9}"/>
                </a:ext>
              </a:extLst>
            </p:cNvPr>
            <p:cNvGrpSpPr/>
            <p:nvPr/>
          </p:nvGrpSpPr>
          <p:grpSpPr>
            <a:xfrm>
              <a:off x="1225230" y="1793959"/>
              <a:ext cx="2243119" cy="4200749"/>
              <a:chOff x="4262511" y="1878036"/>
              <a:chExt cx="2321170" cy="434691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09D1D0AA-9B5E-40A0-9D7E-6ECC818B9FCD}"/>
                  </a:ext>
                </a:extLst>
              </p:cNvPr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CA8F642-5747-4B92-B2A5-7C6D7321A539}"/>
                  </a:ext>
                </a:extLst>
              </p:cNvPr>
              <p:cNvSpPr/>
              <p:nvPr/>
            </p:nvSpPr>
            <p:spPr>
              <a:xfrm>
                <a:off x="4508696" y="2120704"/>
                <a:ext cx="1828801" cy="1491331"/>
              </a:xfrm>
              <a:prstGeom prst="rect">
                <a:avLst/>
              </a:prstGeom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9AF7633-5A1E-47AD-BACB-06EE764F2E4A}"/>
                  </a:ext>
                </a:extLst>
              </p:cNvPr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EA9884D-0A86-43C2-98AB-40F5DAD742B9}"/>
                </a:ext>
              </a:extLst>
            </p:cNvPr>
            <p:cNvSpPr txBox="1"/>
            <p:nvPr/>
          </p:nvSpPr>
          <p:spPr>
            <a:xfrm>
              <a:off x="1707031" y="2920589"/>
              <a:ext cx="1279517" cy="48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</a:rPr>
                <a:t>Step 05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E3ACEF3-3EB6-494C-99A0-32DB4EA8B987}"/>
                </a:ext>
              </a:extLst>
            </p:cNvPr>
            <p:cNvSpPr txBox="1"/>
            <p:nvPr/>
          </p:nvSpPr>
          <p:spPr>
            <a:xfrm>
              <a:off x="1662707" y="2214906"/>
              <a:ext cx="1210588" cy="423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算法分析</a:t>
              </a:r>
              <a:endParaRPr lang="zh-CN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9E26674-C665-46D3-A2A3-964BE696E633}"/>
              </a:ext>
            </a:extLst>
          </p:cNvPr>
          <p:cNvGrpSpPr/>
          <p:nvPr/>
        </p:nvGrpSpPr>
        <p:grpSpPr>
          <a:xfrm>
            <a:off x="3668917" y="3595392"/>
            <a:ext cx="2243119" cy="3966240"/>
            <a:chOff x="3791448" y="1793959"/>
            <a:chExt cx="2243119" cy="420074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0BBF4A4-CA1D-4667-96C3-D3962CD5A159}"/>
                </a:ext>
              </a:extLst>
            </p:cNvPr>
            <p:cNvGrpSpPr/>
            <p:nvPr/>
          </p:nvGrpSpPr>
          <p:grpSpPr>
            <a:xfrm>
              <a:off x="3791448" y="1793959"/>
              <a:ext cx="2243119" cy="4200749"/>
              <a:chOff x="4262511" y="1878036"/>
              <a:chExt cx="2321170" cy="434691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511DE29-3185-4C0B-8201-17FF9881C148}"/>
                  </a:ext>
                </a:extLst>
              </p:cNvPr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76CB34A-8222-4264-8CF3-32B1B37C2EDE}"/>
                  </a:ext>
                </a:extLst>
              </p:cNvPr>
              <p:cNvSpPr/>
              <p:nvPr/>
            </p:nvSpPr>
            <p:spPr>
              <a:xfrm>
                <a:off x="4508696" y="2120704"/>
                <a:ext cx="1828801" cy="14946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FA8112C-B221-4DDD-BAA3-AFB7ACD69273}"/>
                  </a:ext>
                </a:extLst>
              </p:cNvPr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5ED30FB-781A-4681-95E4-C8F3ABC18797}"/>
                </a:ext>
              </a:extLst>
            </p:cNvPr>
            <p:cNvSpPr txBox="1"/>
            <p:nvPr/>
          </p:nvSpPr>
          <p:spPr>
            <a:xfrm>
              <a:off x="4273249" y="2920589"/>
              <a:ext cx="1279516" cy="48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</a:rPr>
                <a:t>Step 06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84B9CD8-877A-41AA-B710-8C7B5E3C6090}"/>
                </a:ext>
              </a:extLst>
            </p:cNvPr>
            <p:cNvSpPr txBox="1"/>
            <p:nvPr/>
          </p:nvSpPr>
          <p:spPr>
            <a:xfrm>
              <a:off x="4307714" y="2214906"/>
              <a:ext cx="1210588" cy="423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算法实现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48EF7B5-27AE-4A33-843D-D45AB425E277}"/>
              </a:ext>
            </a:extLst>
          </p:cNvPr>
          <p:cNvGrpSpPr/>
          <p:nvPr/>
        </p:nvGrpSpPr>
        <p:grpSpPr>
          <a:xfrm>
            <a:off x="6198179" y="3575427"/>
            <a:ext cx="2243119" cy="3966240"/>
            <a:chOff x="6357666" y="1793959"/>
            <a:chExt cx="2243119" cy="420074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3C38A73-57EE-468C-987B-0556BA48C6EF}"/>
                </a:ext>
              </a:extLst>
            </p:cNvPr>
            <p:cNvGrpSpPr/>
            <p:nvPr/>
          </p:nvGrpSpPr>
          <p:grpSpPr>
            <a:xfrm>
              <a:off x="6357666" y="1793959"/>
              <a:ext cx="2243119" cy="4200749"/>
              <a:chOff x="4262511" y="1878036"/>
              <a:chExt cx="2321170" cy="4346917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60FEB738-5CAE-492B-8267-A78B9D84F36E}"/>
                  </a:ext>
                </a:extLst>
              </p:cNvPr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52EB353-1FBB-4E1E-A47A-6F0D15B1449A}"/>
                  </a:ext>
                </a:extLst>
              </p:cNvPr>
              <p:cNvSpPr/>
              <p:nvPr/>
            </p:nvSpPr>
            <p:spPr>
              <a:xfrm>
                <a:off x="4508696" y="2120704"/>
                <a:ext cx="1828801" cy="144850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B876433-0AE0-40C2-8B5C-FD46892EAF39}"/>
                  </a:ext>
                </a:extLst>
              </p:cNvPr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8E0A458-86FA-4CBD-B670-DE811A5FA838}"/>
                </a:ext>
              </a:extLst>
            </p:cNvPr>
            <p:cNvSpPr txBox="1"/>
            <p:nvPr/>
          </p:nvSpPr>
          <p:spPr>
            <a:xfrm>
              <a:off x="6839467" y="2920589"/>
              <a:ext cx="1279517" cy="48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3"/>
                  </a:solidFill>
                </a:rPr>
                <a:t>Step 07</a:t>
              </a:r>
              <a:endParaRPr lang="zh-CN" altLang="en-US" sz="2400" b="1" dirty="0">
                <a:solidFill>
                  <a:schemeClr val="accent3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A0B1DBD-DA3A-483D-B12C-00B7861B98BF}"/>
                </a:ext>
              </a:extLst>
            </p:cNvPr>
            <p:cNvSpPr txBox="1"/>
            <p:nvPr/>
          </p:nvSpPr>
          <p:spPr>
            <a:xfrm>
              <a:off x="6489214" y="2214906"/>
              <a:ext cx="1980029" cy="423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程序测试与调试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33FD08C-9D2B-4216-92FF-F48247C287A2}"/>
              </a:ext>
            </a:extLst>
          </p:cNvPr>
          <p:cNvGrpSpPr/>
          <p:nvPr/>
        </p:nvGrpSpPr>
        <p:grpSpPr>
          <a:xfrm>
            <a:off x="8769645" y="3575427"/>
            <a:ext cx="2243119" cy="3966240"/>
            <a:chOff x="8923883" y="1793959"/>
            <a:chExt cx="2243119" cy="4200749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15C4F7B-8F7C-4182-BF4B-61274A92037D}"/>
                </a:ext>
              </a:extLst>
            </p:cNvPr>
            <p:cNvGrpSpPr/>
            <p:nvPr/>
          </p:nvGrpSpPr>
          <p:grpSpPr>
            <a:xfrm>
              <a:off x="8923883" y="1793959"/>
              <a:ext cx="2243119" cy="4200749"/>
              <a:chOff x="4262511" y="1878036"/>
              <a:chExt cx="2321170" cy="434691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09BCF11-C95E-4320-A6E7-21E29A0EFD09}"/>
                  </a:ext>
                </a:extLst>
              </p:cNvPr>
              <p:cNvSpPr/>
              <p:nvPr/>
            </p:nvSpPr>
            <p:spPr>
              <a:xfrm>
                <a:off x="4262511" y="1878036"/>
                <a:ext cx="2321170" cy="4346917"/>
              </a:xfrm>
              <a:prstGeom prst="rect">
                <a:avLst/>
              </a:prstGeom>
              <a:gradFill rotWithShape="1"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7000">
                    <a:srgbClr val="D5D5D5"/>
                  </a:gs>
                </a:gsLst>
                <a:lin ang="7800000" scaled="0"/>
              </a:gradFill>
              <a:ln w="28575">
                <a:gradFill>
                  <a:gsLst>
                    <a:gs pos="0">
                      <a:srgbClr val="F3F3F3"/>
                    </a:gs>
                    <a:gs pos="42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152400" dist="101600" dir="10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A2EC1313-A976-4C77-A7C7-7C923B720630}"/>
                  </a:ext>
                </a:extLst>
              </p:cNvPr>
              <p:cNvSpPr/>
              <p:nvPr/>
            </p:nvSpPr>
            <p:spPr>
              <a:xfrm>
                <a:off x="4508696" y="2120704"/>
                <a:ext cx="1828801" cy="149469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FB23500-267C-4BB7-A647-834F0AE29306}"/>
                  </a:ext>
                </a:extLst>
              </p:cNvPr>
              <p:cNvSpPr/>
              <p:nvPr/>
            </p:nvSpPr>
            <p:spPr>
              <a:xfrm>
                <a:off x="4508696" y="2954215"/>
                <a:ext cx="1828801" cy="661182"/>
              </a:xfrm>
              <a:prstGeom prst="rect">
                <a:avLst/>
              </a:prstGeom>
              <a:gradFill>
                <a:gsLst>
                  <a:gs pos="0">
                    <a:srgbClr val="F7F7F7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BAA1DAC-036D-44BF-B19D-32FE4F5A95EF}"/>
                </a:ext>
              </a:extLst>
            </p:cNvPr>
            <p:cNvSpPr txBox="1"/>
            <p:nvPr/>
          </p:nvSpPr>
          <p:spPr>
            <a:xfrm>
              <a:off x="9405684" y="2920589"/>
              <a:ext cx="1279516" cy="48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/>
                  </a:solidFill>
                </a:rPr>
                <a:t>Step 08</a:t>
              </a:r>
              <a:endParaRPr lang="zh-CN" alt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39A769B-FF44-4C86-B5AB-CAF77945DCE5}"/>
                </a:ext>
              </a:extLst>
            </p:cNvPr>
            <p:cNvSpPr txBox="1"/>
            <p:nvPr/>
          </p:nvSpPr>
          <p:spPr>
            <a:xfrm>
              <a:off x="9440149" y="2128820"/>
              <a:ext cx="1210588" cy="749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结果整理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文档编制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4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88703" y="4468845"/>
            <a:ext cx="2160982" cy="2104572"/>
            <a:chOff x="3795486" y="1171853"/>
            <a:chExt cx="2160982" cy="2104572"/>
          </a:xfrm>
        </p:grpSpPr>
        <p:grpSp>
          <p:nvGrpSpPr>
            <p:cNvPr id="29" name="组合 28"/>
            <p:cNvGrpSpPr/>
            <p:nvPr/>
          </p:nvGrpSpPr>
          <p:grpSpPr>
            <a:xfrm rot="20948987">
              <a:off x="3795486" y="1171853"/>
              <a:ext cx="2104572" cy="2104572"/>
              <a:chOff x="3974321" y="1805084"/>
              <a:chExt cx="2104572" cy="2104572"/>
            </a:xfrm>
          </p:grpSpPr>
          <p:sp>
            <p:nvSpPr>
              <p:cNvPr id="30" name="泪滴形 29"/>
              <p:cNvSpPr/>
              <p:nvPr/>
            </p:nvSpPr>
            <p:spPr>
              <a:xfrm flipH="1">
                <a:off x="3974321" y="1805084"/>
                <a:ext cx="2104572" cy="2104572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CDCDCD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>
                <a:outerShdw blurRad="101600" dist="63500" dir="78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Freeform 307"/>
              <p:cNvSpPr>
                <a:spLocks noChangeAspect="1" noEditPoints="1"/>
              </p:cNvSpPr>
              <p:nvPr/>
            </p:nvSpPr>
            <p:spPr bwMode="auto">
              <a:xfrm>
                <a:off x="5292055" y="2250646"/>
                <a:ext cx="360000" cy="525925"/>
              </a:xfrm>
              <a:custGeom>
                <a:avLst/>
                <a:gdLst>
                  <a:gd name="T0" fmla="*/ 151 w 243"/>
                  <a:gd name="T1" fmla="*/ 4 h 354"/>
                  <a:gd name="T2" fmla="*/ 236 w 243"/>
                  <a:gd name="T3" fmla="*/ 91 h 354"/>
                  <a:gd name="T4" fmla="*/ 212 w 243"/>
                  <a:gd name="T5" fmla="*/ 202 h 354"/>
                  <a:gd name="T6" fmla="*/ 201 w 243"/>
                  <a:gd name="T7" fmla="*/ 243 h 354"/>
                  <a:gd name="T8" fmla="*/ 199 w 243"/>
                  <a:gd name="T9" fmla="*/ 276 h 354"/>
                  <a:gd name="T10" fmla="*/ 183 w 243"/>
                  <a:gd name="T11" fmla="*/ 322 h 354"/>
                  <a:gd name="T12" fmla="*/ 143 w 243"/>
                  <a:gd name="T13" fmla="*/ 354 h 354"/>
                  <a:gd name="T14" fmla="*/ 63 w 243"/>
                  <a:gd name="T15" fmla="*/ 328 h 354"/>
                  <a:gd name="T16" fmla="*/ 43 w 243"/>
                  <a:gd name="T17" fmla="*/ 281 h 354"/>
                  <a:gd name="T18" fmla="*/ 43 w 243"/>
                  <a:gd name="T19" fmla="*/ 253 h 354"/>
                  <a:gd name="T20" fmla="*/ 39 w 243"/>
                  <a:gd name="T21" fmla="*/ 231 h 354"/>
                  <a:gd name="T22" fmla="*/ 10 w 243"/>
                  <a:gd name="T23" fmla="*/ 163 h 354"/>
                  <a:gd name="T24" fmla="*/ 74 w 243"/>
                  <a:gd name="T25" fmla="*/ 10 h 354"/>
                  <a:gd name="T26" fmla="*/ 114 w 243"/>
                  <a:gd name="T27" fmla="*/ 0 h 354"/>
                  <a:gd name="T28" fmla="*/ 121 w 243"/>
                  <a:gd name="T29" fmla="*/ 245 h 354"/>
                  <a:gd name="T30" fmla="*/ 180 w 243"/>
                  <a:gd name="T31" fmla="*/ 233 h 354"/>
                  <a:gd name="T32" fmla="*/ 205 w 243"/>
                  <a:gd name="T33" fmla="*/ 168 h 354"/>
                  <a:gd name="T34" fmla="*/ 182 w 243"/>
                  <a:gd name="T35" fmla="*/ 44 h 354"/>
                  <a:gd name="T36" fmla="*/ 26 w 243"/>
                  <a:gd name="T37" fmla="*/ 138 h 354"/>
                  <a:gd name="T38" fmla="*/ 62 w 243"/>
                  <a:gd name="T39" fmla="*/ 235 h 354"/>
                  <a:gd name="T40" fmla="*/ 121 w 243"/>
                  <a:gd name="T41" fmla="*/ 245 h 354"/>
                  <a:gd name="T42" fmla="*/ 74 w 243"/>
                  <a:gd name="T43" fmla="*/ 254 h 354"/>
                  <a:gd name="T44" fmla="*/ 74 w 243"/>
                  <a:gd name="T45" fmla="*/ 274 h 354"/>
                  <a:gd name="T46" fmla="*/ 169 w 243"/>
                  <a:gd name="T47" fmla="*/ 274 h 354"/>
                  <a:gd name="T48" fmla="*/ 169 w 243"/>
                  <a:gd name="T49" fmla="*/ 254 h 354"/>
                  <a:gd name="T50" fmla="*/ 121 w 243"/>
                  <a:gd name="T51" fmla="*/ 283 h 354"/>
                  <a:gd name="T52" fmla="*/ 64 w 243"/>
                  <a:gd name="T53" fmla="*/ 289 h 354"/>
                  <a:gd name="T54" fmla="*/ 140 w 243"/>
                  <a:gd name="T55" fmla="*/ 303 h 354"/>
                  <a:gd name="T56" fmla="*/ 178 w 243"/>
                  <a:gd name="T57" fmla="*/ 297 h 354"/>
                  <a:gd name="T58" fmla="*/ 121 w 243"/>
                  <a:gd name="T59" fmla="*/ 283 h 354"/>
                  <a:gd name="T60" fmla="*/ 100 w 243"/>
                  <a:gd name="T61" fmla="*/ 332 h 354"/>
                  <a:gd name="T62" fmla="*/ 159 w 243"/>
                  <a:gd name="T63" fmla="*/ 313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3" h="354">
                    <a:moveTo>
                      <a:pt x="128" y="0"/>
                    </a:moveTo>
                    <a:cubicBezTo>
                      <a:pt x="136" y="1"/>
                      <a:pt x="144" y="2"/>
                      <a:pt x="151" y="4"/>
                    </a:cubicBezTo>
                    <a:cubicBezTo>
                      <a:pt x="172" y="9"/>
                      <a:pt x="190" y="20"/>
                      <a:pt x="205" y="35"/>
                    </a:cubicBezTo>
                    <a:cubicBezTo>
                      <a:pt x="221" y="51"/>
                      <a:pt x="231" y="69"/>
                      <a:pt x="236" y="91"/>
                    </a:cubicBezTo>
                    <a:cubicBezTo>
                      <a:pt x="243" y="121"/>
                      <a:pt x="240" y="149"/>
                      <a:pt x="225" y="177"/>
                    </a:cubicBezTo>
                    <a:cubicBezTo>
                      <a:pt x="221" y="185"/>
                      <a:pt x="216" y="194"/>
                      <a:pt x="212" y="202"/>
                    </a:cubicBezTo>
                    <a:cubicBezTo>
                      <a:pt x="206" y="214"/>
                      <a:pt x="203" y="226"/>
                      <a:pt x="202" y="238"/>
                    </a:cubicBezTo>
                    <a:cubicBezTo>
                      <a:pt x="202" y="240"/>
                      <a:pt x="201" y="241"/>
                      <a:pt x="201" y="243"/>
                    </a:cubicBezTo>
                    <a:cubicBezTo>
                      <a:pt x="200" y="246"/>
                      <a:pt x="200" y="255"/>
                      <a:pt x="200" y="258"/>
                    </a:cubicBezTo>
                    <a:cubicBezTo>
                      <a:pt x="202" y="264"/>
                      <a:pt x="201" y="270"/>
                      <a:pt x="199" y="276"/>
                    </a:cubicBezTo>
                    <a:cubicBezTo>
                      <a:pt x="198" y="278"/>
                      <a:pt x="198" y="279"/>
                      <a:pt x="199" y="281"/>
                    </a:cubicBezTo>
                    <a:cubicBezTo>
                      <a:pt x="205" y="297"/>
                      <a:pt x="198" y="314"/>
                      <a:pt x="183" y="322"/>
                    </a:cubicBezTo>
                    <a:cubicBezTo>
                      <a:pt x="181" y="322"/>
                      <a:pt x="180" y="324"/>
                      <a:pt x="180" y="325"/>
                    </a:cubicBezTo>
                    <a:cubicBezTo>
                      <a:pt x="173" y="342"/>
                      <a:pt x="161" y="353"/>
                      <a:pt x="143" y="354"/>
                    </a:cubicBezTo>
                    <a:cubicBezTo>
                      <a:pt x="127" y="354"/>
                      <a:pt x="111" y="354"/>
                      <a:pt x="96" y="353"/>
                    </a:cubicBezTo>
                    <a:cubicBezTo>
                      <a:pt x="80" y="352"/>
                      <a:pt x="69" y="342"/>
                      <a:pt x="63" y="328"/>
                    </a:cubicBezTo>
                    <a:cubicBezTo>
                      <a:pt x="62" y="324"/>
                      <a:pt x="60" y="322"/>
                      <a:pt x="57" y="321"/>
                    </a:cubicBezTo>
                    <a:cubicBezTo>
                      <a:pt x="43" y="313"/>
                      <a:pt x="37" y="296"/>
                      <a:pt x="43" y="281"/>
                    </a:cubicBezTo>
                    <a:cubicBezTo>
                      <a:pt x="44" y="279"/>
                      <a:pt x="44" y="278"/>
                      <a:pt x="43" y="276"/>
                    </a:cubicBezTo>
                    <a:cubicBezTo>
                      <a:pt x="40" y="268"/>
                      <a:pt x="40" y="261"/>
                      <a:pt x="43" y="253"/>
                    </a:cubicBezTo>
                    <a:cubicBezTo>
                      <a:pt x="43" y="252"/>
                      <a:pt x="43" y="250"/>
                      <a:pt x="43" y="248"/>
                    </a:cubicBezTo>
                    <a:cubicBezTo>
                      <a:pt x="41" y="242"/>
                      <a:pt x="40" y="237"/>
                      <a:pt x="39" y="231"/>
                    </a:cubicBezTo>
                    <a:cubicBezTo>
                      <a:pt x="37" y="218"/>
                      <a:pt x="32" y="206"/>
                      <a:pt x="26" y="195"/>
                    </a:cubicBezTo>
                    <a:cubicBezTo>
                      <a:pt x="21" y="184"/>
                      <a:pt x="15" y="174"/>
                      <a:pt x="10" y="163"/>
                    </a:cubicBezTo>
                    <a:cubicBezTo>
                      <a:pt x="2" y="143"/>
                      <a:pt x="0" y="121"/>
                      <a:pt x="4" y="100"/>
                    </a:cubicBezTo>
                    <a:cubicBezTo>
                      <a:pt x="11" y="57"/>
                      <a:pt x="35" y="27"/>
                      <a:pt x="74" y="10"/>
                    </a:cubicBezTo>
                    <a:cubicBezTo>
                      <a:pt x="86" y="4"/>
                      <a:pt x="98" y="1"/>
                      <a:pt x="111" y="1"/>
                    </a:cubicBezTo>
                    <a:cubicBezTo>
                      <a:pt x="112" y="0"/>
                      <a:pt x="113" y="0"/>
                      <a:pt x="114" y="0"/>
                    </a:cubicBezTo>
                    <a:lnTo>
                      <a:pt x="128" y="0"/>
                    </a:lnTo>
                    <a:close/>
                    <a:moveTo>
                      <a:pt x="121" y="245"/>
                    </a:moveTo>
                    <a:cubicBezTo>
                      <a:pt x="136" y="245"/>
                      <a:pt x="151" y="245"/>
                      <a:pt x="167" y="245"/>
                    </a:cubicBezTo>
                    <a:cubicBezTo>
                      <a:pt x="176" y="245"/>
                      <a:pt x="179" y="242"/>
                      <a:pt x="180" y="233"/>
                    </a:cubicBezTo>
                    <a:cubicBezTo>
                      <a:pt x="182" y="223"/>
                      <a:pt x="184" y="213"/>
                      <a:pt x="187" y="203"/>
                    </a:cubicBezTo>
                    <a:cubicBezTo>
                      <a:pt x="192" y="191"/>
                      <a:pt x="199" y="180"/>
                      <a:pt x="205" y="168"/>
                    </a:cubicBezTo>
                    <a:cubicBezTo>
                      <a:pt x="212" y="156"/>
                      <a:pt x="216" y="143"/>
                      <a:pt x="217" y="128"/>
                    </a:cubicBezTo>
                    <a:cubicBezTo>
                      <a:pt x="220" y="94"/>
                      <a:pt x="208" y="66"/>
                      <a:pt x="182" y="44"/>
                    </a:cubicBezTo>
                    <a:cubicBezTo>
                      <a:pt x="149" y="17"/>
                      <a:pt x="106" y="15"/>
                      <a:pt x="70" y="37"/>
                    </a:cubicBezTo>
                    <a:cubicBezTo>
                      <a:pt x="35" y="58"/>
                      <a:pt x="19" y="98"/>
                      <a:pt x="26" y="138"/>
                    </a:cubicBezTo>
                    <a:cubicBezTo>
                      <a:pt x="28" y="152"/>
                      <a:pt x="35" y="165"/>
                      <a:pt x="42" y="177"/>
                    </a:cubicBezTo>
                    <a:cubicBezTo>
                      <a:pt x="52" y="195"/>
                      <a:pt x="60" y="214"/>
                      <a:pt x="62" y="235"/>
                    </a:cubicBezTo>
                    <a:cubicBezTo>
                      <a:pt x="62" y="242"/>
                      <a:pt x="66" y="245"/>
                      <a:pt x="73" y="245"/>
                    </a:cubicBezTo>
                    <a:cubicBezTo>
                      <a:pt x="89" y="245"/>
                      <a:pt x="105" y="245"/>
                      <a:pt x="121" y="245"/>
                    </a:cubicBezTo>
                    <a:moveTo>
                      <a:pt x="121" y="254"/>
                    </a:moveTo>
                    <a:cubicBezTo>
                      <a:pt x="105" y="254"/>
                      <a:pt x="89" y="254"/>
                      <a:pt x="74" y="254"/>
                    </a:cubicBezTo>
                    <a:cubicBezTo>
                      <a:pt x="69" y="254"/>
                      <a:pt x="65" y="256"/>
                      <a:pt x="64" y="260"/>
                    </a:cubicBezTo>
                    <a:cubicBezTo>
                      <a:pt x="61" y="267"/>
                      <a:pt x="66" y="274"/>
                      <a:pt x="74" y="274"/>
                    </a:cubicBezTo>
                    <a:cubicBezTo>
                      <a:pt x="96" y="274"/>
                      <a:pt x="118" y="274"/>
                      <a:pt x="140" y="274"/>
                    </a:cubicBezTo>
                    <a:cubicBezTo>
                      <a:pt x="149" y="274"/>
                      <a:pt x="159" y="274"/>
                      <a:pt x="169" y="274"/>
                    </a:cubicBezTo>
                    <a:cubicBezTo>
                      <a:pt x="173" y="274"/>
                      <a:pt x="176" y="272"/>
                      <a:pt x="178" y="268"/>
                    </a:cubicBezTo>
                    <a:cubicBezTo>
                      <a:pt x="181" y="261"/>
                      <a:pt x="176" y="254"/>
                      <a:pt x="169" y="254"/>
                    </a:cubicBezTo>
                    <a:cubicBezTo>
                      <a:pt x="153" y="254"/>
                      <a:pt x="137" y="254"/>
                      <a:pt x="121" y="254"/>
                    </a:cubicBezTo>
                    <a:moveTo>
                      <a:pt x="121" y="283"/>
                    </a:moveTo>
                    <a:cubicBezTo>
                      <a:pt x="105" y="283"/>
                      <a:pt x="89" y="283"/>
                      <a:pt x="74" y="283"/>
                    </a:cubicBezTo>
                    <a:cubicBezTo>
                      <a:pt x="69" y="283"/>
                      <a:pt x="65" y="285"/>
                      <a:pt x="64" y="289"/>
                    </a:cubicBezTo>
                    <a:cubicBezTo>
                      <a:pt x="61" y="296"/>
                      <a:pt x="66" y="303"/>
                      <a:pt x="74" y="303"/>
                    </a:cubicBezTo>
                    <a:cubicBezTo>
                      <a:pt x="96" y="303"/>
                      <a:pt x="118" y="303"/>
                      <a:pt x="140" y="303"/>
                    </a:cubicBezTo>
                    <a:cubicBezTo>
                      <a:pt x="149" y="303"/>
                      <a:pt x="159" y="303"/>
                      <a:pt x="169" y="303"/>
                    </a:cubicBezTo>
                    <a:cubicBezTo>
                      <a:pt x="173" y="303"/>
                      <a:pt x="176" y="301"/>
                      <a:pt x="178" y="297"/>
                    </a:cubicBezTo>
                    <a:cubicBezTo>
                      <a:pt x="181" y="290"/>
                      <a:pt x="176" y="283"/>
                      <a:pt x="169" y="283"/>
                    </a:cubicBezTo>
                    <a:cubicBezTo>
                      <a:pt x="153" y="283"/>
                      <a:pt x="137" y="283"/>
                      <a:pt x="121" y="283"/>
                    </a:cubicBezTo>
                    <a:moveTo>
                      <a:pt x="82" y="313"/>
                    </a:moveTo>
                    <a:cubicBezTo>
                      <a:pt x="82" y="323"/>
                      <a:pt x="90" y="331"/>
                      <a:pt x="100" y="332"/>
                    </a:cubicBezTo>
                    <a:cubicBezTo>
                      <a:pt x="114" y="332"/>
                      <a:pt x="128" y="332"/>
                      <a:pt x="142" y="332"/>
                    </a:cubicBezTo>
                    <a:cubicBezTo>
                      <a:pt x="152" y="331"/>
                      <a:pt x="159" y="323"/>
                      <a:pt x="159" y="313"/>
                    </a:cubicBezTo>
                    <a:lnTo>
                      <a:pt x="82" y="3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135721" y="24215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lang="zh-CN" altLang="en-US" sz="2400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086447" y="2302193"/>
              <a:ext cx="1870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算法的定义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769623" y="2272336"/>
            <a:ext cx="10602925" cy="978721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rgbClr val="C00000"/>
                </a:solidFill>
                <a:sym typeface="微软雅黑" pitchFamily="34" charset="-122"/>
              </a:rPr>
              <a:t>定义</a:t>
            </a:r>
            <a:r>
              <a:rPr lang="en-US" altLang="zh-CN" sz="2400">
                <a:solidFill>
                  <a:srgbClr val="C00000"/>
                </a:solidFill>
                <a:sym typeface="微软雅黑" pitchFamily="34" charset="-122"/>
              </a:rPr>
              <a:t>1</a:t>
            </a:r>
            <a:r>
              <a:rPr lang="zh-CN" altLang="en-US" sz="2400">
                <a:sym typeface="微软雅黑" pitchFamily="34" charset="-122"/>
              </a:rPr>
              <a:t>：算法</a:t>
            </a:r>
            <a:r>
              <a:rPr lang="en-US" altLang="zh-CN" sz="2400" dirty="0">
                <a:sym typeface="微软雅黑" pitchFamily="34" charset="-122"/>
              </a:rPr>
              <a:t>( algorithm)</a:t>
            </a:r>
            <a:r>
              <a:rPr lang="zh-CN" altLang="en-US" sz="2400" dirty="0">
                <a:sym typeface="微软雅黑" pitchFamily="34" charset="-122"/>
              </a:rPr>
              <a:t>是指在解决问题时，按照某种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机械步骤</a:t>
            </a:r>
            <a:r>
              <a:rPr lang="zh-CN" altLang="en-US" sz="2400" dirty="0">
                <a:sym typeface="微软雅黑" pitchFamily="34" charset="-122"/>
              </a:rPr>
              <a:t>一定可以得到问题结果（有解时给出问题的解，无解时给出无解的结论）的处理过程。</a:t>
            </a: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3029305" y="418828"/>
            <a:ext cx="6133392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1.1.2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算法的定义及其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要素和特性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4728308" y="1292693"/>
            <a:ext cx="5173784" cy="734473"/>
          </a:xfrm>
          <a:prstGeom prst="wedgeRectCallout">
            <a:avLst>
              <a:gd name="adj1" fmla="val 26920"/>
              <a:gd name="adj2" fmla="val 93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机械步骤：指的是构成算法的运算和操作必须是基本的，能够精确地被计算机运行的。</a:t>
            </a: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769623" y="3754133"/>
            <a:ext cx="7725333" cy="1200329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定义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算法是任何定义好的计算程式，它取某些值或值的集合作为输入，并产生某些值或值的集合作为输出。</a:t>
            </a:r>
          </a:p>
        </p:txBody>
      </p:sp>
    </p:spTree>
    <p:extLst>
      <p:ext uri="{BB962C8B-B14F-4D97-AF65-F5344CB8AC3E}">
        <p14:creationId xmlns:p14="http://schemas.microsoft.com/office/powerpoint/2010/main" val="6083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6" grpId="0"/>
      <p:bldP spid="4" grpId="0" animBg="1"/>
      <p:bldP spid="6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9563954">
            <a:off x="8916324" y="17483"/>
            <a:ext cx="2176963" cy="2081633"/>
            <a:chOff x="2641705" y="3600009"/>
            <a:chExt cx="2153524" cy="2104572"/>
          </a:xfrm>
        </p:grpSpPr>
        <p:grpSp>
          <p:nvGrpSpPr>
            <p:cNvPr id="46" name="组合 45"/>
            <p:cNvGrpSpPr/>
            <p:nvPr/>
          </p:nvGrpSpPr>
          <p:grpSpPr>
            <a:xfrm rot="652418">
              <a:off x="2690657" y="3600009"/>
              <a:ext cx="2104572" cy="2104572"/>
              <a:chOff x="4085730" y="4197146"/>
              <a:chExt cx="2104572" cy="2104572"/>
            </a:xfrm>
          </p:grpSpPr>
          <p:sp>
            <p:nvSpPr>
              <p:cNvPr id="47" name="泪滴形 46"/>
              <p:cNvSpPr/>
              <p:nvPr/>
            </p:nvSpPr>
            <p:spPr>
              <a:xfrm flipH="1" flipV="1">
                <a:off x="4085730" y="4197146"/>
                <a:ext cx="2104572" cy="2104572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CDCDCD"/>
                  </a:gs>
                </a:gsLst>
                <a:lin ang="189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8100000" scaled="1"/>
                  <a:tileRect/>
                </a:gradFill>
              </a:ln>
              <a:effectLst>
                <a:outerShdw blurRad="101600" dist="635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>
                <a:grpSpLocks noChangeAspect="1"/>
              </p:cNvGrpSpPr>
              <p:nvPr/>
            </p:nvGrpSpPr>
            <p:grpSpPr>
              <a:xfrm>
                <a:off x="5220055" y="4737197"/>
                <a:ext cx="504000" cy="365621"/>
                <a:chOff x="4640263" y="2546350"/>
                <a:chExt cx="630238" cy="457200"/>
              </a:xfrm>
              <a:solidFill>
                <a:schemeClr val="accent3"/>
              </a:solidFill>
            </p:grpSpPr>
            <p:sp>
              <p:nvSpPr>
                <p:cNvPr id="50" name="Oval 8"/>
                <p:cNvSpPr>
                  <a:spLocks noChangeArrowheads="1"/>
                </p:cNvSpPr>
                <p:nvPr/>
              </p:nvSpPr>
              <p:spPr bwMode="auto">
                <a:xfrm>
                  <a:off x="4940300" y="2706688"/>
                  <a:ext cx="187325" cy="184150"/>
                </a:xfrm>
                <a:prstGeom prst="ellipse">
                  <a:avLst/>
                </a:prstGeom>
                <a:solidFill>
                  <a:schemeClr val="accent3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9"/>
                <p:cNvSpPr>
                  <a:spLocks noEditPoints="1"/>
                </p:cNvSpPr>
                <p:nvPr/>
              </p:nvSpPr>
              <p:spPr bwMode="auto">
                <a:xfrm>
                  <a:off x="4640263" y="2546350"/>
                  <a:ext cx="630238" cy="457200"/>
                </a:xfrm>
                <a:custGeom>
                  <a:avLst/>
                  <a:gdLst>
                    <a:gd name="T0" fmla="*/ 146 w 168"/>
                    <a:gd name="T1" fmla="*/ 12 h 122"/>
                    <a:gd name="T2" fmla="*/ 135 w 168"/>
                    <a:gd name="T3" fmla="*/ 12 h 122"/>
                    <a:gd name="T4" fmla="*/ 121 w 168"/>
                    <a:gd name="T5" fmla="*/ 0 h 122"/>
                    <a:gd name="T6" fmla="*/ 84 w 168"/>
                    <a:gd name="T7" fmla="*/ 0 h 122"/>
                    <a:gd name="T8" fmla="*/ 73 w 168"/>
                    <a:gd name="T9" fmla="*/ 12 h 122"/>
                    <a:gd name="T10" fmla="*/ 50 w 168"/>
                    <a:gd name="T11" fmla="*/ 12 h 122"/>
                    <a:gd name="T12" fmla="*/ 43 w 168"/>
                    <a:gd name="T13" fmla="*/ 5 h 122"/>
                    <a:gd name="T14" fmla="*/ 27 w 168"/>
                    <a:gd name="T15" fmla="*/ 5 h 122"/>
                    <a:gd name="T16" fmla="*/ 20 w 168"/>
                    <a:gd name="T17" fmla="*/ 12 h 122"/>
                    <a:gd name="T18" fmla="*/ 0 w 168"/>
                    <a:gd name="T19" fmla="*/ 34 h 122"/>
                    <a:gd name="T20" fmla="*/ 0 w 168"/>
                    <a:gd name="T21" fmla="*/ 99 h 122"/>
                    <a:gd name="T22" fmla="*/ 22 w 168"/>
                    <a:gd name="T23" fmla="*/ 122 h 122"/>
                    <a:gd name="T24" fmla="*/ 146 w 168"/>
                    <a:gd name="T25" fmla="*/ 122 h 122"/>
                    <a:gd name="T26" fmla="*/ 168 w 168"/>
                    <a:gd name="T27" fmla="*/ 99 h 122"/>
                    <a:gd name="T28" fmla="*/ 168 w 168"/>
                    <a:gd name="T29" fmla="*/ 34 h 122"/>
                    <a:gd name="T30" fmla="*/ 146 w 168"/>
                    <a:gd name="T31" fmla="*/ 12 h 122"/>
                    <a:gd name="T32" fmla="*/ 20 w 168"/>
                    <a:gd name="T33" fmla="*/ 94 h 122"/>
                    <a:gd name="T34" fmla="*/ 16 w 168"/>
                    <a:gd name="T35" fmla="*/ 98 h 122"/>
                    <a:gd name="T36" fmla="*/ 12 w 168"/>
                    <a:gd name="T37" fmla="*/ 94 h 122"/>
                    <a:gd name="T38" fmla="*/ 12 w 168"/>
                    <a:gd name="T39" fmla="*/ 49 h 122"/>
                    <a:gd name="T40" fmla="*/ 16 w 168"/>
                    <a:gd name="T41" fmla="*/ 45 h 122"/>
                    <a:gd name="T42" fmla="*/ 20 w 168"/>
                    <a:gd name="T43" fmla="*/ 49 h 122"/>
                    <a:gd name="T44" fmla="*/ 20 w 168"/>
                    <a:gd name="T45" fmla="*/ 94 h 122"/>
                    <a:gd name="T46" fmla="*/ 45 w 168"/>
                    <a:gd name="T47" fmla="*/ 29 h 122"/>
                    <a:gd name="T48" fmla="*/ 41 w 168"/>
                    <a:gd name="T49" fmla="*/ 33 h 122"/>
                    <a:gd name="T50" fmla="*/ 30 w 168"/>
                    <a:gd name="T51" fmla="*/ 33 h 122"/>
                    <a:gd name="T52" fmla="*/ 25 w 168"/>
                    <a:gd name="T53" fmla="*/ 29 h 122"/>
                    <a:gd name="T54" fmla="*/ 25 w 168"/>
                    <a:gd name="T55" fmla="*/ 26 h 122"/>
                    <a:gd name="T56" fmla="*/ 30 w 168"/>
                    <a:gd name="T57" fmla="*/ 22 h 122"/>
                    <a:gd name="T58" fmla="*/ 41 w 168"/>
                    <a:gd name="T59" fmla="*/ 22 h 122"/>
                    <a:gd name="T60" fmla="*/ 45 w 168"/>
                    <a:gd name="T61" fmla="*/ 26 h 122"/>
                    <a:gd name="T62" fmla="*/ 45 w 168"/>
                    <a:gd name="T63" fmla="*/ 29 h 122"/>
                    <a:gd name="T64" fmla="*/ 105 w 168"/>
                    <a:gd name="T65" fmla="*/ 103 h 122"/>
                    <a:gd name="T66" fmla="*/ 69 w 168"/>
                    <a:gd name="T67" fmla="*/ 67 h 122"/>
                    <a:gd name="T68" fmla="*/ 105 w 168"/>
                    <a:gd name="T69" fmla="*/ 32 h 122"/>
                    <a:gd name="T70" fmla="*/ 140 w 168"/>
                    <a:gd name="T71" fmla="*/ 67 h 122"/>
                    <a:gd name="T72" fmla="*/ 105 w 168"/>
                    <a:gd name="T73" fmla="*/ 10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8" h="122">
                      <a:moveTo>
                        <a:pt x="146" y="12"/>
                      </a:moveTo>
                      <a:cubicBezTo>
                        <a:pt x="135" y="12"/>
                        <a:pt x="135" y="12"/>
                        <a:pt x="135" y="1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49" y="8"/>
                        <a:pt x="47" y="5"/>
                        <a:pt x="43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4" y="5"/>
                        <a:pt x="21" y="8"/>
                        <a:pt x="20" y="12"/>
                      </a:cubicBezTo>
                      <a:cubicBezTo>
                        <a:pt x="9" y="13"/>
                        <a:pt x="0" y="23"/>
                        <a:pt x="0" y="34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12"/>
                        <a:pt x="10" y="122"/>
                        <a:pt x="22" y="122"/>
                      </a:cubicBezTo>
                      <a:cubicBezTo>
                        <a:pt x="146" y="122"/>
                        <a:pt x="146" y="122"/>
                        <a:pt x="146" y="122"/>
                      </a:cubicBezTo>
                      <a:cubicBezTo>
                        <a:pt x="158" y="122"/>
                        <a:pt x="168" y="112"/>
                        <a:pt x="168" y="99"/>
                      </a:cubicBezTo>
                      <a:cubicBezTo>
                        <a:pt x="168" y="34"/>
                        <a:pt x="168" y="34"/>
                        <a:pt x="168" y="34"/>
                      </a:cubicBezTo>
                      <a:cubicBezTo>
                        <a:pt x="168" y="22"/>
                        <a:pt x="158" y="12"/>
                        <a:pt x="146" y="12"/>
                      </a:cubicBezTo>
                      <a:moveTo>
                        <a:pt x="20" y="94"/>
                      </a:moveTo>
                      <a:cubicBezTo>
                        <a:pt x="20" y="96"/>
                        <a:pt x="18" y="98"/>
                        <a:pt x="16" y="98"/>
                      </a:cubicBezTo>
                      <a:cubicBezTo>
                        <a:pt x="14" y="98"/>
                        <a:pt x="12" y="96"/>
                        <a:pt x="12" y="94"/>
                      </a:cubicBezTo>
                      <a:cubicBezTo>
                        <a:pt x="12" y="49"/>
                        <a:pt x="12" y="49"/>
                        <a:pt x="12" y="49"/>
                      </a:cubicBezTo>
                      <a:cubicBezTo>
                        <a:pt x="12" y="47"/>
                        <a:pt x="14" y="45"/>
                        <a:pt x="16" y="45"/>
                      </a:cubicBezTo>
                      <a:cubicBezTo>
                        <a:pt x="18" y="45"/>
                        <a:pt x="20" y="47"/>
                        <a:pt x="20" y="49"/>
                      </a:cubicBezTo>
                      <a:lnTo>
                        <a:pt x="20" y="94"/>
                      </a:lnTo>
                      <a:close/>
                      <a:moveTo>
                        <a:pt x="45" y="29"/>
                      </a:moveTo>
                      <a:cubicBezTo>
                        <a:pt x="45" y="31"/>
                        <a:pt x="43" y="33"/>
                        <a:pt x="41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7" y="33"/>
                        <a:pt x="25" y="31"/>
                        <a:pt x="25" y="29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5" y="24"/>
                        <a:pt x="27" y="22"/>
                        <a:pt x="30" y="22"/>
                      </a:cubicBezTo>
                      <a:cubicBezTo>
                        <a:pt x="41" y="22"/>
                        <a:pt x="41" y="22"/>
                        <a:pt x="41" y="22"/>
                      </a:cubicBezTo>
                      <a:cubicBezTo>
                        <a:pt x="43" y="22"/>
                        <a:pt x="45" y="24"/>
                        <a:pt x="45" y="26"/>
                      </a:cubicBezTo>
                      <a:lnTo>
                        <a:pt x="45" y="29"/>
                      </a:lnTo>
                      <a:close/>
                      <a:moveTo>
                        <a:pt x="105" y="103"/>
                      </a:moveTo>
                      <a:cubicBezTo>
                        <a:pt x="85" y="103"/>
                        <a:pt x="69" y="87"/>
                        <a:pt x="69" y="67"/>
                      </a:cubicBezTo>
                      <a:cubicBezTo>
                        <a:pt x="69" y="48"/>
                        <a:pt x="85" y="32"/>
                        <a:pt x="105" y="32"/>
                      </a:cubicBezTo>
                      <a:cubicBezTo>
                        <a:pt x="124" y="32"/>
                        <a:pt x="140" y="48"/>
                        <a:pt x="140" y="67"/>
                      </a:cubicBezTo>
                      <a:cubicBezTo>
                        <a:pt x="140" y="87"/>
                        <a:pt x="124" y="103"/>
                        <a:pt x="105" y="103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9" name="文本框 48"/>
              <p:cNvSpPr txBox="1"/>
              <p:nvPr/>
            </p:nvSpPr>
            <p:spPr>
              <a:xfrm>
                <a:off x="4135721" y="473719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3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lang="zh-CN" altLang="en-US" sz="2400" dirty="0">
                  <a:solidFill>
                    <a:schemeClr val="accent3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641705" y="4780871"/>
              <a:ext cx="2006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算法的基本性质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19939087">
            <a:off x="1487495" y="3791172"/>
            <a:ext cx="2104572" cy="2104572"/>
            <a:chOff x="6255224" y="1083886"/>
            <a:chExt cx="2104572" cy="2104572"/>
          </a:xfrm>
        </p:grpSpPr>
        <p:grpSp>
          <p:nvGrpSpPr>
            <p:cNvPr id="33" name="组合 32"/>
            <p:cNvGrpSpPr/>
            <p:nvPr/>
          </p:nvGrpSpPr>
          <p:grpSpPr>
            <a:xfrm rot="705837">
              <a:off x="6255224" y="1083886"/>
              <a:ext cx="2104572" cy="2104572"/>
              <a:chOff x="6140347" y="1953061"/>
              <a:chExt cx="2104572" cy="2104572"/>
            </a:xfrm>
          </p:grpSpPr>
          <p:sp>
            <p:nvSpPr>
              <p:cNvPr id="34" name="泪滴形 33"/>
              <p:cNvSpPr/>
              <p:nvPr/>
            </p:nvSpPr>
            <p:spPr>
              <a:xfrm>
                <a:off x="6140347" y="1953061"/>
                <a:ext cx="2104572" cy="2104572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CDCDCD"/>
                  </a:gs>
                </a:gsLst>
                <a:lin ang="81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8900000" scaled="1"/>
                  <a:tileRect/>
                </a:gradFill>
              </a:ln>
              <a:effectLst>
                <a:outerShdw blurRad="101600" dist="63500" dir="72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35" name="组合 34"/>
              <p:cNvGrpSpPr>
                <a:grpSpLocks noChangeAspect="1"/>
              </p:cNvGrpSpPr>
              <p:nvPr/>
            </p:nvGrpSpPr>
            <p:grpSpPr>
              <a:xfrm>
                <a:off x="7680860" y="2257749"/>
                <a:ext cx="396000" cy="577624"/>
                <a:chOff x="1797050" y="5657850"/>
                <a:chExt cx="422275" cy="615950"/>
              </a:xfrm>
              <a:solidFill>
                <a:schemeClr val="accent2"/>
              </a:solidFill>
            </p:grpSpPr>
            <p:sp>
              <p:nvSpPr>
                <p:cNvPr id="37" name="Oval 114"/>
                <p:cNvSpPr>
                  <a:spLocks noChangeArrowheads="1"/>
                </p:cNvSpPr>
                <p:nvPr/>
              </p:nvSpPr>
              <p:spPr bwMode="auto">
                <a:xfrm>
                  <a:off x="1970088" y="58324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" name="Oval 115"/>
                <p:cNvSpPr>
                  <a:spLocks noChangeArrowheads="1"/>
                </p:cNvSpPr>
                <p:nvPr/>
              </p:nvSpPr>
              <p:spPr bwMode="auto">
                <a:xfrm>
                  <a:off x="1970088" y="6062663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9" name="Oval 116"/>
                <p:cNvSpPr>
                  <a:spLocks noChangeArrowheads="1"/>
                </p:cNvSpPr>
                <p:nvPr/>
              </p:nvSpPr>
              <p:spPr bwMode="auto">
                <a:xfrm>
                  <a:off x="1854200" y="59467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0" name="Oval 117"/>
                <p:cNvSpPr>
                  <a:spLocks noChangeArrowheads="1"/>
                </p:cNvSpPr>
                <p:nvPr/>
              </p:nvSpPr>
              <p:spPr bwMode="auto">
                <a:xfrm>
                  <a:off x="2084388" y="59467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1" name="Freeform 118"/>
                <p:cNvSpPr>
                  <a:spLocks/>
                </p:cNvSpPr>
                <p:nvPr/>
              </p:nvSpPr>
              <p:spPr bwMode="auto">
                <a:xfrm>
                  <a:off x="1887538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2" name="Freeform 119"/>
                <p:cNvSpPr>
                  <a:spLocks/>
                </p:cNvSpPr>
                <p:nvPr/>
              </p:nvSpPr>
              <p:spPr bwMode="auto">
                <a:xfrm>
                  <a:off x="1887538" y="5861050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3" name="Freeform 120"/>
                <p:cNvSpPr>
                  <a:spLocks/>
                </p:cNvSpPr>
                <p:nvPr/>
              </p:nvSpPr>
              <p:spPr bwMode="auto">
                <a:xfrm>
                  <a:off x="2051050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4" name="Freeform 121"/>
                <p:cNvSpPr>
                  <a:spLocks noEditPoints="1"/>
                </p:cNvSpPr>
                <p:nvPr/>
              </p:nvSpPr>
              <p:spPr bwMode="auto">
                <a:xfrm rot="20466430">
                  <a:off x="1797050" y="5657850"/>
                  <a:ext cx="422275" cy="61595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7 h 128"/>
                    <a:gd name="T6" fmla="*/ 64 w 88"/>
                    <a:gd name="T7" fmla="*/ 6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6 h 128"/>
                    <a:gd name="T14" fmla="*/ 11 w 88"/>
                    <a:gd name="T15" fmla="*/ 36 h 128"/>
                    <a:gd name="T16" fmla="*/ 0 w 88"/>
                    <a:gd name="T17" fmla="*/ 64 h 128"/>
                    <a:gd name="T18" fmla="*/ 10 w 88"/>
                    <a:gd name="T19" fmla="*/ 90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0 h 128"/>
                    <a:gd name="T30" fmla="*/ 79 w 88"/>
                    <a:gd name="T31" fmla="*/ 71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29 h 128"/>
                    <a:gd name="T44" fmla="*/ 40 w 88"/>
                    <a:gd name="T45" fmla="*/ 24 h 128"/>
                    <a:gd name="T46" fmla="*/ 20 w 88"/>
                    <a:gd name="T47" fmla="*/ 29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7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2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2"/>
                        <a:pt x="17" y="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4" y="43"/>
                        <a:pt x="0" y="53"/>
                        <a:pt x="0" y="64"/>
                      </a:cubicBezTo>
                      <a:cubicBezTo>
                        <a:pt x="0" y="74"/>
                        <a:pt x="4" y="83"/>
                        <a:pt x="10" y="9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85"/>
                        <a:pt x="78" y="79"/>
                        <a:pt x="79" y="71"/>
                      </a:cubicBezTo>
                      <a:cubicBezTo>
                        <a:pt x="79" y="71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59"/>
                        <a:pt x="84" y="56"/>
                        <a:pt x="80" y="56"/>
                      </a:cubicBezTo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29"/>
                        <a:pt x="60" y="29"/>
                        <a:pt x="60" y="29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29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1"/>
                        <a:pt x="33" y="104"/>
                        <a:pt x="40" y="104"/>
                      </a:cubicBezTo>
                      <a:cubicBezTo>
                        <a:pt x="47" y="104"/>
                        <a:pt x="54" y="101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1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1"/>
                        <a:pt x="58" y="96"/>
                        <a:pt x="40" y="9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45" name="Freeform 122"/>
                <p:cNvSpPr>
                  <a:spLocks/>
                </p:cNvSpPr>
                <p:nvPr/>
              </p:nvSpPr>
              <p:spPr bwMode="auto">
                <a:xfrm>
                  <a:off x="1970088" y="5865813"/>
                  <a:ext cx="114300" cy="119062"/>
                </a:xfrm>
                <a:custGeom>
                  <a:avLst/>
                  <a:gdLst>
                    <a:gd name="T0" fmla="*/ 24 w 24"/>
                    <a:gd name="T1" fmla="*/ 1 h 25"/>
                    <a:gd name="T2" fmla="*/ 22 w 24"/>
                    <a:gd name="T3" fmla="*/ 1 h 25"/>
                    <a:gd name="T4" fmla="*/ 1 w 24"/>
                    <a:gd name="T5" fmla="*/ 18 h 25"/>
                    <a:gd name="T6" fmla="*/ 0 w 24"/>
                    <a:gd name="T7" fmla="*/ 21 h 25"/>
                    <a:gd name="T8" fmla="*/ 1 w 24"/>
                    <a:gd name="T9" fmla="*/ 23 h 25"/>
                    <a:gd name="T10" fmla="*/ 4 w 24"/>
                    <a:gd name="T11" fmla="*/ 25 h 25"/>
                    <a:gd name="T12" fmla="*/ 7 w 24"/>
                    <a:gd name="T13" fmla="*/ 23 h 25"/>
                    <a:gd name="T14" fmla="*/ 14 w 24"/>
                    <a:gd name="T15" fmla="*/ 15 h 25"/>
                    <a:gd name="T16" fmla="*/ 24 w 24"/>
                    <a:gd name="T17" fmla="*/ 3 h 25"/>
                    <a:gd name="T18" fmla="*/ 24 w 24"/>
                    <a:gd name="T1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24" y="1"/>
                      </a:moveTo>
                      <a:cubicBezTo>
                        <a:pt x="23" y="0"/>
                        <a:pt x="23" y="0"/>
                        <a:pt x="22" y="1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0" y="22"/>
                        <a:pt x="0" y="23"/>
                        <a:pt x="1" y="23"/>
                      </a:cubicBezTo>
                      <a:cubicBezTo>
                        <a:pt x="2" y="24"/>
                        <a:pt x="3" y="25"/>
                        <a:pt x="4" y="25"/>
                      </a:cubicBezTo>
                      <a:cubicBezTo>
                        <a:pt x="5" y="25"/>
                        <a:pt x="6" y="24"/>
                        <a:pt x="7" y="23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2"/>
                        <a:pt x="24" y="1"/>
                        <a:pt x="2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/>
            </p:nvSpPr>
            <p:spPr>
              <a:xfrm>
                <a:off x="6618660" y="2112252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2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 rot="1660913">
              <a:off x="6362994" y="2149411"/>
              <a:ext cx="1665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算法的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要素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43539" y="2000844"/>
            <a:ext cx="5794421" cy="142192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ym typeface="微软雅黑" pitchFamily="34" charset="-122"/>
              </a:rPr>
              <a:t>操作：计算机可执行的指令序列。</a:t>
            </a:r>
            <a:endParaRPr lang="en-US" altLang="zh-CN" sz="2400"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ym typeface="微软雅黑" pitchFamily="34" charset="-122"/>
              </a:rPr>
              <a:t>控制结构：顺序、分支选择，循环。</a:t>
            </a:r>
            <a:endParaRPr lang="en-US" altLang="zh-CN" sz="2400"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ym typeface="微软雅黑" pitchFamily="34" charset="-122"/>
              </a:rPr>
              <a:t>数据结构：变量、数组、队列，堆栈等。</a:t>
            </a:r>
            <a:endParaRPr lang="zh-CN" altLang="en-US" sz="2400" dirty="0">
              <a:sym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6773384" y="2409968"/>
            <a:ext cx="4840286" cy="40811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目的性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：算法有明确目的。</a:t>
            </a:r>
            <a:endParaRPr lang="en-US" altLang="zh-CN" sz="24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分步性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：算法由一系列计算机可执行步骤组成。</a:t>
            </a:r>
            <a:endParaRPr lang="en-US" altLang="zh-CN" sz="24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有序性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：算法的步骤的执行次序是严格限定的。</a:t>
            </a:r>
            <a:endParaRPr lang="en-US" altLang="zh-CN" sz="24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有限性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：组成算法的指令序列数量是有限的。</a:t>
            </a:r>
            <a:endParaRPr lang="en-US" altLang="zh-CN" sz="240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操作性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：算法对对象进行操作，改变其状态，从而完成相应功能。</a:t>
            </a:r>
            <a:endParaRPr lang="zh-CN" altLang="en-US" sz="24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3644857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算法及其要素和特性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3644857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算法及其要素和特性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8735" y="2300935"/>
            <a:ext cx="2104572" cy="2104572"/>
            <a:chOff x="1015262" y="2138889"/>
            <a:chExt cx="2104572" cy="210457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FBACFA8-F106-4A45-B5CF-E01A7CE9CAA9}"/>
                </a:ext>
              </a:extLst>
            </p:cNvPr>
            <p:cNvGrpSpPr/>
            <p:nvPr/>
          </p:nvGrpSpPr>
          <p:grpSpPr>
            <a:xfrm rot="2840565">
              <a:off x="1015262" y="2138889"/>
              <a:ext cx="2104572" cy="2104572"/>
              <a:chOff x="6251930" y="1805084"/>
              <a:chExt cx="2104572" cy="2104572"/>
            </a:xfrm>
          </p:grpSpPr>
          <p:sp>
            <p:nvSpPr>
              <p:cNvPr id="79" name="泪滴形 78">
                <a:extLst>
                  <a:ext uri="{FF2B5EF4-FFF2-40B4-BE49-F238E27FC236}">
                    <a16:creationId xmlns:a16="http://schemas.microsoft.com/office/drawing/2014/main" id="{37F30759-FF61-4868-AFD2-B544D3E7D869}"/>
                  </a:ext>
                </a:extLst>
              </p:cNvPr>
              <p:cNvSpPr/>
              <p:nvPr/>
            </p:nvSpPr>
            <p:spPr>
              <a:xfrm>
                <a:off x="6251930" y="1805084"/>
                <a:ext cx="2104572" cy="2104572"/>
              </a:xfrm>
              <a:prstGeom prst="teardrop">
                <a:avLst/>
              </a:pr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CDCDCD"/>
                  </a:gs>
                </a:gsLst>
                <a:lin ang="81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8900000" scaled="1"/>
                  <a:tileRect/>
                </a:gradFill>
              </a:ln>
              <a:effectLst>
                <a:outerShdw blurRad="101600" dist="63500" dir="72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9AB0C4CB-54D1-44EA-90F8-7203433F22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80860" y="2257749"/>
                <a:ext cx="396000" cy="577624"/>
                <a:chOff x="1797050" y="5657850"/>
                <a:chExt cx="422275" cy="615950"/>
              </a:xfrm>
              <a:solidFill>
                <a:schemeClr val="accent2"/>
              </a:solidFill>
            </p:grpSpPr>
            <p:sp>
              <p:nvSpPr>
                <p:cNvPr id="82" name="Oval 114">
                  <a:extLst>
                    <a:ext uri="{FF2B5EF4-FFF2-40B4-BE49-F238E27FC236}">
                      <a16:creationId xmlns:a16="http://schemas.microsoft.com/office/drawing/2014/main" id="{A4AB3C10-A2B6-4E52-988E-7E8B550AE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088" y="58324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3" name="Oval 115">
                  <a:extLst>
                    <a:ext uri="{FF2B5EF4-FFF2-40B4-BE49-F238E27FC236}">
                      <a16:creationId xmlns:a16="http://schemas.microsoft.com/office/drawing/2014/main" id="{DF691631-B1E3-4AAF-BC2D-CBFC1BDFF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088" y="6062663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4" name="Oval 116">
                  <a:extLst>
                    <a:ext uri="{FF2B5EF4-FFF2-40B4-BE49-F238E27FC236}">
                      <a16:creationId xmlns:a16="http://schemas.microsoft.com/office/drawing/2014/main" id="{FC7781FC-626B-496C-9F62-BD6D4E154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4200" y="59467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5" name="Oval 117">
                  <a:extLst>
                    <a:ext uri="{FF2B5EF4-FFF2-40B4-BE49-F238E27FC236}">
                      <a16:creationId xmlns:a16="http://schemas.microsoft.com/office/drawing/2014/main" id="{2F126825-77F0-460F-9C02-1389C5AD6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4388" y="5946775"/>
                  <a:ext cx="38100" cy="38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6" name="Freeform 118">
                  <a:extLst>
                    <a:ext uri="{FF2B5EF4-FFF2-40B4-BE49-F238E27FC236}">
                      <a16:creationId xmlns:a16="http://schemas.microsoft.com/office/drawing/2014/main" id="{495C7BAF-CAA5-4784-9359-DE1210DC5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7538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7" name="Freeform 119">
                  <a:extLst>
                    <a:ext uri="{FF2B5EF4-FFF2-40B4-BE49-F238E27FC236}">
                      <a16:creationId xmlns:a16="http://schemas.microsoft.com/office/drawing/2014/main" id="{4E97C8D9-9B61-4AB4-9116-48E15B5D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7538" y="5861050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8" name="Freeform 120">
                  <a:extLst>
                    <a:ext uri="{FF2B5EF4-FFF2-40B4-BE49-F238E27FC236}">
                      <a16:creationId xmlns:a16="http://schemas.microsoft.com/office/drawing/2014/main" id="{DAAB0D40-89FB-4E87-BA79-5408D210C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050" y="6024563"/>
                  <a:ext cx="38100" cy="42862"/>
                </a:xfrm>
                <a:custGeom>
                  <a:avLst/>
                  <a:gdLst>
                    <a:gd name="T0" fmla="*/ 1 w 8"/>
                    <a:gd name="T1" fmla="*/ 2 h 9"/>
                    <a:gd name="T2" fmla="*/ 1 w 8"/>
                    <a:gd name="T3" fmla="*/ 7 h 9"/>
                    <a:gd name="T4" fmla="*/ 7 w 8"/>
                    <a:gd name="T5" fmla="*/ 7 h 9"/>
                    <a:gd name="T6" fmla="*/ 7 w 8"/>
                    <a:gd name="T7" fmla="*/ 2 h 9"/>
                    <a:gd name="T8" fmla="*/ 1 w 8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2"/>
                      </a:moveTo>
                      <a:cubicBezTo>
                        <a:pt x="0" y="3"/>
                        <a:pt x="0" y="6"/>
                        <a:pt x="1" y="7"/>
                      </a:cubicBezTo>
                      <a:cubicBezTo>
                        <a:pt x="3" y="9"/>
                        <a:pt x="5" y="9"/>
                        <a:pt x="7" y="7"/>
                      </a:cubicBezTo>
                      <a:cubicBezTo>
                        <a:pt x="8" y="6"/>
                        <a:pt x="8" y="3"/>
                        <a:pt x="7" y="2"/>
                      </a:cubicBezTo>
                      <a:cubicBezTo>
                        <a:pt x="5" y="0"/>
                        <a:pt x="3" y="0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89" name="Freeform 121">
                  <a:extLst>
                    <a:ext uri="{FF2B5EF4-FFF2-40B4-BE49-F238E27FC236}">
                      <a16:creationId xmlns:a16="http://schemas.microsoft.com/office/drawing/2014/main" id="{51947710-835B-4F26-9A73-6354B30B4B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97050" y="5657850"/>
                  <a:ext cx="422275" cy="61595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7 h 128"/>
                    <a:gd name="T6" fmla="*/ 64 w 88"/>
                    <a:gd name="T7" fmla="*/ 6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6 h 128"/>
                    <a:gd name="T14" fmla="*/ 11 w 88"/>
                    <a:gd name="T15" fmla="*/ 36 h 128"/>
                    <a:gd name="T16" fmla="*/ 0 w 88"/>
                    <a:gd name="T17" fmla="*/ 64 h 128"/>
                    <a:gd name="T18" fmla="*/ 10 w 88"/>
                    <a:gd name="T19" fmla="*/ 90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0 h 128"/>
                    <a:gd name="T30" fmla="*/ 79 w 88"/>
                    <a:gd name="T31" fmla="*/ 71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29 h 128"/>
                    <a:gd name="T44" fmla="*/ 40 w 88"/>
                    <a:gd name="T45" fmla="*/ 24 h 128"/>
                    <a:gd name="T46" fmla="*/ 20 w 88"/>
                    <a:gd name="T47" fmla="*/ 29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7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2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2"/>
                        <a:pt x="17" y="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4" y="43"/>
                        <a:pt x="0" y="53"/>
                        <a:pt x="0" y="64"/>
                      </a:cubicBezTo>
                      <a:cubicBezTo>
                        <a:pt x="0" y="74"/>
                        <a:pt x="4" y="83"/>
                        <a:pt x="10" y="9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85"/>
                        <a:pt x="78" y="79"/>
                        <a:pt x="79" y="71"/>
                      </a:cubicBezTo>
                      <a:cubicBezTo>
                        <a:pt x="79" y="71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59"/>
                        <a:pt x="84" y="56"/>
                        <a:pt x="80" y="56"/>
                      </a:cubicBezTo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29"/>
                        <a:pt x="60" y="29"/>
                        <a:pt x="60" y="29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29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1"/>
                        <a:pt x="33" y="104"/>
                        <a:pt x="40" y="104"/>
                      </a:cubicBezTo>
                      <a:cubicBezTo>
                        <a:pt x="47" y="104"/>
                        <a:pt x="54" y="101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1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1"/>
                        <a:pt x="58" y="96"/>
                        <a:pt x="40" y="9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0" name="Freeform 122">
                  <a:extLst>
                    <a:ext uri="{FF2B5EF4-FFF2-40B4-BE49-F238E27FC236}">
                      <a16:creationId xmlns:a16="http://schemas.microsoft.com/office/drawing/2014/main" id="{1DC405A5-5847-49E4-81E6-A586F4C62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088" y="5865813"/>
                  <a:ext cx="114300" cy="119062"/>
                </a:xfrm>
                <a:custGeom>
                  <a:avLst/>
                  <a:gdLst>
                    <a:gd name="T0" fmla="*/ 24 w 24"/>
                    <a:gd name="T1" fmla="*/ 1 h 25"/>
                    <a:gd name="T2" fmla="*/ 22 w 24"/>
                    <a:gd name="T3" fmla="*/ 1 h 25"/>
                    <a:gd name="T4" fmla="*/ 1 w 24"/>
                    <a:gd name="T5" fmla="*/ 18 h 25"/>
                    <a:gd name="T6" fmla="*/ 0 w 24"/>
                    <a:gd name="T7" fmla="*/ 21 h 25"/>
                    <a:gd name="T8" fmla="*/ 1 w 24"/>
                    <a:gd name="T9" fmla="*/ 23 h 25"/>
                    <a:gd name="T10" fmla="*/ 4 w 24"/>
                    <a:gd name="T11" fmla="*/ 25 h 25"/>
                    <a:gd name="T12" fmla="*/ 7 w 24"/>
                    <a:gd name="T13" fmla="*/ 23 h 25"/>
                    <a:gd name="T14" fmla="*/ 14 w 24"/>
                    <a:gd name="T15" fmla="*/ 15 h 25"/>
                    <a:gd name="T16" fmla="*/ 24 w 24"/>
                    <a:gd name="T17" fmla="*/ 3 h 25"/>
                    <a:gd name="T18" fmla="*/ 24 w 24"/>
                    <a:gd name="T1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24" y="1"/>
                      </a:moveTo>
                      <a:cubicBezTo>
                        <a:pt x="23" y="0"/>
                        <a:pt x="23" y="0"/>
                        <a:pt x="22" y="1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0" y="22"/>
                        <a:pt x="0" y="23"/>
                        <a:pt x="1" y="23"/>
                      </a:cubicBezTo>
                      <a:cubicBezTo>
                        <a:pt x="2" y="24"/>
                        <a:pt x="3" y="25"/>
                        <a:pt x="4" y="25"/>
                      </a:cubicBezTo>
                      <a:cubicBezTo>
                        <a:pt x="5" y="25"/>
                        <a:pt x="6" y="24"/>
                        <a:pt x="7" y="23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2"/>
                        <a:pt x="24" y="1"/>
                        <a:pt x="2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9A777605-02BA-41B8-BAE1-0F44C5522C1A}"/>
                  </a:ext>
                </a:extLst>
              </p:cNvPr>
              <p:cNvSpPr txBox="1"/>
              <p:nvPr/>
            </p:nvSpPr>
            <p:spPr>
              <a:xfrm rot="18759435">
                <a:off x="6485101" y="24215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2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05</a:t>
                </a:r>
                <a:endParaRPr lang="zh-CN" altLang="en-US" sz="2400" dirty="0">
                  <a:solidFill>
                    <a:schemeClr val="accent2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CB9A365-1E71-4252-9DED-187D4097F102}"/>
                </a:ext>
              </a:extLst>
            </p:cNvPr>
            <p:cNvSpPr txBox="1"/>
            <p:nvPr/>
          </p:nvSpPr>
          <p:spPr>
            <a:xfrm>
              <a:off x="1159247" y="3003347"/>
              <a:ext cx="1279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算法的基本特征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7" name="矩形 47">
            <a:extLst>
              <a:ext uri="{FF2B5EF4-FFF2-40B4-BE49-F238E27FC236}">
                <a16:creationId xmlns:a16="http://schemas.microsoft.com/office/drawing/2014/main" id="{079020E9-1465-4AE6-991A-6B71A231E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827" y="1629495"/>
            <a:ext cx="8972196" cy="408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342900" lvl="1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zh-CN" sz="2400">
                <a:solidFill>
                  <a:srgbClr val="C00000"/>
                </a:solidFill>
              </a:rPr>
              <a:t>有穷性</a:t>
            </a:r>
            <a:r>
              <a:rPr lang="zh-CN" altLang="en-US" sz="2400"/>
              <a:t>：</a:t>
            </a:r>
            <a:r>
              <a:rPr lang="zh-CN" altLang="en-US" sz="2400">
                <a:sym typeface="华文中宋" panose="02010600040101010101" pitchFamily="2" charset="-122"/>
              </a:rPr>
              <a:t>一个算法须在执行有限个运算步后终止，每一步必须在有限时间内完成。实际应用中，算法的有穷性应该包括执行时间的合理性。</a:t>
            </a:r>
            <a:endParaRPr lang="en-US" altLang="zh-CN" sz="2400"/>
          </a:p>
          <a:p>
            <a:pPr marL="342900" lvl="1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zh-CN" sz="2400">
                <a:solidFill>
                  <a:srgbClr val="C00000"/>
                </a:solidFill>
              </a:rPr>
              <a:t>确定性</a:t>
            </a:r>
            <a:r>
              <a:rPr lang="zh-CN" altLang="en-US" sz="2400"/>
              <a:t>：</a:t>
            </a:r>
            <a:r>
              <a:rPr lang="zh-CN" altLang="en-US" sz="2400" noProof="1">
                <a:sym typeface="华文中宋" panose="02010600040101010101" pitchFamily="2" charset="-122"/>
              </a:rPr>
              <a:t>算法的每一步骤必须有确定的含义，对每一种可能出现的情况</a:t>
            </a:r>
            <a:r>
              <a:rPr lang="en-US" altLang="zh-CN" sz="2400" noProof="1">
                <a:sym typeface="华文中宋" panose="02010600040101010101" pitchFamily="2" charset="-122"/>
              </a:rPr>
              <a:t>,</a:t>
            </a:r>
            <a:r>
              <a:rPr lang="zh-CN" altLang="en-US" sz="2400" noProof="1">
                <a:sym typeface="华文中宋" panose="02010600040101010101" pitchFamily="2" charset="-122"/>
              </a:rPr>
              <a:t>算法都应给出确定的操作，不能有多义性</a:t>
            </a:r>
            <a:r>
              <a:rPr lang="zh-CN" altLang="en-US" sz="2400" noProof="1"/>
              <a:t>。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zh-CN" sz="2400">
                <a:solidFill>
                  <a:srgbClr val="C00000"/>
                </a:solidFill>
              </a:rPr>
              <a:t>可行性</a:t>
            </a:r>
            <a:r>
              <a:rPr lang="zh-CN" altLang="en-US" sz="2400"/>
              <a:t>：算法中的每个步骤能由有限的计算机基本操作组合实现，算法的执行结果达到预期目的，结果正确，有效。</a:t>
            </a:r>
            <a:endParaRPr lang="en-US" altLang="zh-CN" sz="2400"/>
          </a:p>
          <a:p>
            <a:pPr marL="342900" lvl="1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C00000"/>
                </a:solidFill>
              </a:rPr>
              <a:t>算法</a:t>
            </a:r>
            <a:r>
              <a:rPr lang="zh-CN" altLang="zh-CN" sz="2400">
                <a:solidFill>
                  <a:srgbClr val="C00000"/>
                </a:solidFill>
              </a:rPr>
              <a:t>输</a:t>
            </a:r>
            <a:r>
              <a:rPr lang="zh-CN" altLang="en-US" sz="2400">
                <a:solidFill>
                  <a:srgbClr val="C00000"/>
                </a:solidFill>
              </a:rPr>
              <a:t>入</a:t>
            </a:r>
            <a:r>
              <a:rPr lang="zh-CN" altLang="en-US" sz="2400"/>
              <a:t>：有</a:t>
            </a:r>
            <a:r>
              <a:rPr lang="en-US" altLang="zh-CN" sz="2400"/>
              <a:t>0</a:t>
            </a:r>
            <a:r>
              <a:rPr lang="zh-CN" altLang="en-US" sz="2400"/>
              <a:t>个或多个输入项。</a:t>
            </a:r>
            <a:endParaRPr lang="en-US" altLang="zh-CN" sz="2400"/>
          </a:p>
          <a:p>
            <a:pPr marL="342900" lvl="1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zh-CN" sz="2400">
                <a:solidFill>
                  <a:srgbClr val="C00000"/>
                </a:solidFill>
              </a:rPr>
              <a:t>算法输出</a:t>
            </a:r>
            <a:r>
              <a:rPr lang="zh-CN" altLang="en-US" sz="2400"/>
              <a:t>：算法产生至少一个输出项。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9547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3644857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算法及其要素和特性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77" name="矩形 47">
            <a:extLst>
              <a:ext uri="{FF2B5EF4-FFF2-40B4-BE49-F238E27FC236}">
                <a16:creationId xmlns:a16="http://schemas.microsoft.com/office/drawing/2014/main" id="{079020E9-1465-4AE6-991A-6B71A231E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896" y="1330242"/>
            <a:ext cx="1329008" cy="49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1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rgbClr val="00AF92"/>
                </a:solidFill>
              </a:rPr>
              <a:t>举例：</a:t>
            </a:r>
            <a:endParaRPr lang="zh-CN" altLang="en-US" sz="2400" b="1" noProof="1">
              <a:solidFill>
                <a:srgbClr val="00AF92"/>
              </a:solidFill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2216565" y="1410183"/>
            <a:ext cx="7011988" cy="3526223"/>
          </a:xfrm>
          <a:prstGeom prst="rect">
            <a:avLst/>
          </a:prstGeom>
          <a:noFill/>
          <a:ln w="9525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altLang="zh-CN" sz="2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例如   计算分段函数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 (x) =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算法过程：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Aft>
                <a:spcPts val="1200"/>
              </a:spcAft>
            </a:pP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Aft>
                <a:spcPts val="1200"/>
              </a:spcAft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请问：该算法是正确的吗？为什么？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12"/>
          <p:cNvGrpSpPr>
            <a:grpSpLocks/>
          </p:cNvGrpSpPr>
          <p:nvPr/>
        </p:nvGrpSpPr>
        <p:grpSpPr bwMode="auto">
          <a:xfrm>
            <a:off x="5557630" y="1645359"/>
            <a:ext cx="2724150" cy="1042466"/>
            <a:chOff x="4503735" y="2143569"/>
            <a:chExt cx="3319463" cy="146277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5057775" y="2470661"/>
              <a:ext cx="336550" cy="780015"/>
            </a:xfrm>
            <a:prstGeom prst="leftBrace">
              <a:avLst>
                <a:gd name="adj1" fmla="val 20057"/>
                <a:gd name="adj2" fmla="val 50000"/>
              </a:avLst>
            </a:prstGeom>
            <a:noFill/>
            <a:ln w="9525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4503735" y="2143569"/>
              <a:ext cx="3319463" cy="146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1  x&gt;100</a:t>
              </a:r>
            </a:p>
            <a:p>
              <a:pPr algn="ctr" eaLnBrk="1" hangingPunct="1">
                <a:lnSpc>
                  <a:spcPct val="11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0  x&lt;10</a:t>
              </a:r>
            </a:p>
          </p:txBody>
        </p:sp>
      </p:grp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335696" y="2962757"/>
            <a:ext cx="635635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lvl="1" eaLnBrk="1" hangingPunct="1">
              <a:spcAft>
                <a:spcPts val="1200"/>
              </a:spcAft>
              <a:buClr>
                <a:srgbClr val="FF0000"/>
              </a:buClr>
              <a:buSzPct val="110000"/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输入变量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spcAft>
                <a:spcPts val="1200"/>
              </a:spcAft>
              <a:buClr>
                <a:srgbClr val="FF0000"/>
              </a:buClr>
              <a:buSzPct val="110000"/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的数，输出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spcAft>
                <a:spcPts val="1200"/>
              </a:spcAft>
              <a:buClr>
                <a:srgbClr val="FF0000"/>
              </a:buClr>
              <a:buSzPct val="110000"/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 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的数，输出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6688" y="5145196"/>
            <a:ext cx="98965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  <a:buClr>
                <a:srgbClr val="FF0000"/>
              </a:buClr>
              <a:buSzPct val="110000"/>
            </a:pP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答：该算法是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错误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的，因为违反了确定性特性。例如，如果输入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10&lt;= x &lt;=100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，则算法将处于异常情况下，其执行结果是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不确定的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7" grpId="0"/>
      <p:bldP spid="20" grpId="0" animBg="1"/>
      <p:bldP spid="25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22739" y="2639494"/>
            <a:ext cx="600770" cy="203131"/>
            <a:chOff x="2957773" y="3083499"/>
            <a:chExt cx="600770" cy="203131"/>
          </a:xfrm>
        </p:grpSpPr>
        <p:sp>
          <p:nvSpPr>
            <p:cNvPr id="3" name="矩形 2"/>
            <p:cNvSpPr/>
            <p:nvPr/>
          </p:nvSpPr>
          <p:spPr>
            <a:xfrm>
              <a:off x="3061932" y="3167064"/>
              <a:ext cx="364685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355411" y="3083499"/>
              <a:ext cx="203132" cy="2031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957773" y="3108507"/>
              <a:ext cx="153116" cy="15311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91531" y="2039577"/>
            <a:ext cx="1978361" cy="1979236"/>
            <a:chOff x="903071" y="2194824"/>
            <a:chExt cx="1978361" cy="1979236"/>
          </a:xfrm>
        </p:grpSpPr>
        <p:sp>
          <p:nvSpPr>
            <p:cNvPr id="76" name="圆角矩形 75"/>
            <p:cNvSpPr/>
            <p:nvPr/>
          </p:nvSpPr>
          <p:spPr>
            <a:xfrm>
              <a:off x="903071" y="2194824"/>
              <a:ext cx="1978361" cy="1979236"/>
            </a:xfrm>
            <a:prstGeom prst="roundRect">
              <a:avLst>
                <a:gd name="adj" fmla="val 13183"/>
              </a:avLst>
            </a:prstGeom>
            <a:solidFill>
              <a:schemeClr val="accent1"/>
            </a:solidFill>
            <a:ln w="28575">
              <a:noFill/>
            </a:ln>
            <a:effectLst>
              <a:innerShdw blurRad="88900" dist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87858" y="2280048"/>
              <a:ext cx="1808787" cy="1808787"/>
              <a:chOff x="1086235" y="2565000"/>
              <a:chExt cx="1728000" cy="1728000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086235" y="2565000"/>
                <a:ext cx="1728000" cy="1728000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7800000" scaled="0"/>
              </a:gradFill>
              <a:ln w="31750">
                <a:noFill/>
              </a:ln>
              <a:effectLst>
                <a:outerShdw blurRad="76200" dist="50800" dir="8100000" sx="101000" sy="101000" algn="ctr" rotWithShape="0">
                  <a:schemeClr val="tx1">
                    <a:lumMod val="90000"/>
                    <a:lumOff val="10000"/>
                    <a:alpha val="6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320235" y="2799000"/>
                <a:ext cx="1260000" cy="1260000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16800000" scaled="0"/>
              </a:gradFill>
              <a:ln w="31750">
                <a:noFill/>
              </a:ln>
              <a:effectLst/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>
                <a:off x="1657656" y="3163716"/>
                <a:ext cx="568445" cy="530568"/>
              </a:xfrm>
              <a:custGeom>
                <a:avLst/>
                <a:gdLst>
                  <a:gd name="connsiteX0" fmla="*/ 477800 w 611000"/>
                  <a:gd name="connsiteY0" fmla="*/ 437086 h 570286"/>
                  <a:gd name="connsiteX1" fmla="*/ 611000 w 611000"/>
                  <a:gd name="connsiteY1" fmla="*/ 437086 h 570286"/>
                  <a:gd name="connsiteX2" fmla="*/ 611000 w 611000"/>
                  <a:gd name="connsiteY2" fmla="*/ 570286 h 570286"/>
                  <a:gd name="connsiteX3" fmla="*/ 477800 w 611000"/>
                  <a:gd name="connsiteY3" fmla="*/ 570286 h 570286"/>
                  <a:gd name="connsiteX4" fmla="*/ 273555 w 611000"/>
                  <a:gd name="connsiteY4" fmla="*/ 437086 h 570286"/>
                  <a:gd name="connsiteX5" fmla="*/ 406755 w 611000"/>
                  <a:gd name="connsiteY5" fmla="*/ 437086 h 570286"/>
                  <a:gd name="connsiteX6" fmla="*/ 406755 w 611000"/>
                  <a:gd name="connsiteY6" fmla="*/ 570286 h 570286"/>
                  <a:gd name="connsiteX7" fmla="*/ 273555 w 611000"/>
                  <a:gd name="connsiteY7" fmla="*/ 570286 h 570286"/>
                  <a:gd name="connsiteX8" fmla="*/ 69311 w 611000"/>
                  <a:gd name="connsiteY8" fmla="*/ 437086 h 570286"/>
                  <a:gd name="connsiteX9" fmla="*/ 202511 w 611000"/>
                  <a:gd name="connsiteY9" fmla="*/ 437086 h 570286"/>
                  <a:gd name="connsiteX10" fmla="*/ 202511 w 611000"/>
                  <a:gd name="connsiteY10" fmla="*/ 570286 h 570286"/>
                  <a:gd name="connsiteX11" fmla="*/ 69311 w 611000"/>
                  <a:gd name="connsiteY11" fmla="*/ 570286 h 570286"/>
                  <a:gd name="connsiteX12" fmla="*/ 477800 w 611000"/>
                  <a:gd name="connsiteY12" fmla="*/ 262552 h 570286"/>
                  <a:gd name="connsiteX13" fmla="*/ 611000 w 611000"/>
                  <a:gd name="connsiteY13" fmla="*/ 262552 h 570286"/>
                  <a:gd name="connsiteX14" fmla="*/ 611000 w 611000"/>
                  <a:gd name="connsiteY14" fmla="*/ 395752 h 570286"/>
                  <a:gd name="connsiteX15" fmla="*/ 477800 w 611000"/>
                  <a:gd name="connsiteY15" fmla="*/ 395752 h 570286"/>
                  <a:gd name="connsiteX16" fmla="*/ 273555 w 611000"/>
                  <a:gd name="connsiteY16" fmla="*/ 262552 h 570286"/>
                  <a:gd name="connsiteX17" fmla="*/ 406755 w 611000"/>
                  <a:gd name="connsiteY17" fmla="*/ 262552 h 570286"/>
                  <a:gd name="connsiteX18" fmla="*/ 406755 w 611000"/>
                  <a:gd name="connsiteY18" fmla="*/ 395752 h 570286"/>
                  <a:gd name="connsiteX19" fmla="*/ 273555 w 611000"/>
                  <a:gd name="connsiteY19" fmla="*/ 395752 h 570286"/>
                  <a:gd name="connsiteX20" fmla="*/ 69311 w 611000"/>
                  <a:gd name="connsiteY20" fmla="*/ 262552 h 570286"/>
                  <a:gd name="connsiteX21" fmla="*/ 202511 w 611000"/>
                  <a:gd name="connsiteY21" fmla="*/ 262552 h 570286"/>
                  <a:gd name="connsiteX22" fmla="*/ 202511 w 611000"/>
                  <a:gd name="connsiteY22" fmla="*/ 395752 h 570286"/>
                  <a:gd name="connsiteX23" fmla="*/ 69311 w 611000"/>
                  <a:gd name="connsiteY23" fmla="*/ 395752 h 570286"/>
                  <a:gd name="connsiteX24" fmla="*/ 477800 w 611000"/>
                  <a:gd name="connsiteY24" fmla="*/ 88018 h 570286"/>
                  <a:gd name="connsiteX25" fmla="*/ 611000 w 611000"/>
                  <a:gd name="connsiteY25" fmla="*/ 88018 h 570286"/>
                  <a:gd name="connsiteX26" fmla="*/ 611000 w 611000"/>
                  <a:gd name="connsiteY26" fmla="*/ 221218 h 570286"/>
                  <a:gd name="connsiteX27" fmla="*/ 477800 w 611000"/>
                  <a:gd name="connsiteY27" fmla="*/ 221218 h 570286"/>
                  <a:gd name="connsiteX28" fmla="*/ 273555 w 611000"/>
                  <a:gd name="connsiteY28" fmla="*/ 88018 h 570286"/>
                  <a:gd name="connsiteX29" fmla="*/ 406755 w 611000"/>
                  <a:gd name="connsiteY29" fmla="*/ 88018 h 570286"/>
                  <a:gd name="connsiteX30" fmla="*/ 406755 w 611000"/>
                  <a:gd name="connsiteY30" fmla="*/ 221218 h 570286"/>
                  <a:gd name="connsiteX31" fmla="*/ 273555 w 611000"/>
                  <a:gd name="connsiteY31" fmla="*/ 221218 h 570286"/>
                  <a:gd name="connsiteX32" fmla="*/ 36220 w 611000"/>
                  <a:gd name="connsiteY32" fmla="*/ 36220 h 570286"/>
                  <a:gd name="connsiteX33" fmla="*/ 36220 w 611000"/>
                  <a:gd name="connsiteY33" fmla="*/ 184998 h 570286"/>
                  <a:gd name="connsiteX34" fmla="*/ 184998 w 611000"/>
                  <a:gd name="connsiteY34" fmla="*/ 184998 h 570286"/>
                  <a:gd name="connsiteX35" fmla="*/ 184998 w 611000"/>
                  <a:gd name="connsiteY35" fmla="*/ 36220 h 570286"/>
                  <a:gd name="connsiteX36" fmla="*/ 0 w 611000"/>
                  <a:gd name="connsiteY36" fmla="*/ 0 h 570286"/>
                  <a:gd name="connsiteX37" fmla="*/ 221218 w 611000"/>
                  <a:gd name="connsiteY37" fmla="*/ 0 h 570286"/>
                  <a:gd name="connsiteX38" fmla="*/ 221218 w 611000"/>
                  <a:gd name="connsiteY38" fmla="*/ 221218 h 570286"/>
                  <a:gd name="connsiteX39" fmla="*/ 0 w 611000"/>
                  <a:gd name="connsiteY39" fmla="*/ 221218 h 57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11000" h="570286">
                    <a:moveTo>
                      <a:pt x="477800" y="437086"/>
                    </a:moveTo>
                    <a:lnTo>
                      <a:pt x="611000" y="437086"/>
                    </a:lnTo>
                    <a:lnTo>
                      <a:pt x="611000" y="570286"/>
                    </a:lnTo>
                    <a:lnTo>
                      <a:pt x="477800" y="570286"/>
                    </a:lnTo>
                    <a:close/>
                    <a:moveTo>
                      <a:pt x="273555" y="437086"/>
                    </a:moveTo>
                    <a:lnTo>
                      <a:pt x="406755" y="437086"/>
                    </a:lnTo>
                    <a:lnTo>
                      <a:pt x="406755" y="570286"/>
                    </a:lnTo>
                    <a:lnTo>
                      <a:pt x="273555" y="570286"/>
                    </a:lnTo>
                    <a:close/>
                    <a:moveTo>
                      <a:pt x="69311" y="437086"/>
                    </a:moveTo>
                    <a:lnTo>
                      <a:pt x="202511" y="437086"/>
                    </a:lnTo>
                    <a:lnTo>
                      <a:pt x="202511" y="570286"/>
                    </a:lnTo>
                    <a:lnTo>
                      <a:pt x="69311" y="570286"/>
                    </a:lnTo>
                    <a:close/>
                    <a:moveTo>
                      <a:pt x="477800" y="262552"/>
                    </a:moveTo>
                    <a:lnTo>
                      <a:pt x="611000" y="262552"/>
                    </a:lnTo>
                    <a:lnTo>
                      <a:pt x="611000" y="395752"/>
                    </a:lnTo>
                    <a:lnTo>
                      <a:pt x="477800" y="395752"/>
                    </a:lnTo>
                    <a:close/>
                    <a:moveTo>
                      <a:pt x="273555" y="262552"/>
                    </a:moveTo>
                    <a:lnTo>
                      <a:pt x="406755" y="262552"/>
                    </a:lnTo>
                    <a:lnTo>
                      <a:pt x="406755" y="395752"/>
                    </a:lnTo>
                    <a:lnTo>
                      <a:pt x="273555" y="395752"/>
                    </a:lnTo>
                    <a:close/>
                    <a:moveTo>
                      <a:pt x="69311" y="262552"/>
                    </a:moveTo>
                    <a:lnTo>
                      <a:pt x="202511" y="262552"/>
                    </a:lnTo>
                    <a:lnTo>
                      <a:pt x="202511" y="395752"/>
                    </a:lnTo>
                    <a:lnTo>
                      <a:pt x="69311" y="395752"/>
                    </a:lnTo>
                    <a:close/>
                    <a:moveTo>
                      <a:pt x="477800" y="88018"/>
                    </a:moveTo>
                    <a:lnTo>
                      <a:pt x="611000" y="88018"/>
                    </a:lnTo>
                    <a:lnTo>
                      <a:pt x="611000" y="221218"/>
                    </a:lnTo>
                    <a:lnTo>
                      <a:pt x="477800" y="221218"/>
                    </a:lnTo>
                    <a:close/>
                    <a:moveTo>
                      <a:pt x="273555" y="88018"/>
                    </a:moveTo>
                    <a:lnTo>
                      <a:pt x="406755" y="88018"/>
                    </a:lnTo>
                    <a:lnTo>
                      <a:pt x="406755" y="221218"/>
                    </a:lnTo>
                    <a:lnTo>
                      <a:pt x="273555" y="221218"/>
                    </a:lnTo>
                    <a:close/>
                    <a:moveTo>
                      <a:pt x="36220" y="36220"/>
                    </a:moveTo>
                    <a:lnTo>
                      <a:pt x="36220" y="184998"/>
                    </a:lnTo>
                    <a:lnTo>
                      <a:pt x="184998" y="184998"/>
                    </a:lnTo>
                    <a:lnTo>
                      <a:pt x="184998" y="36220"/>
                    </a:lnTo>
                    <a:close/>
                    <a:moveTo>
                      <a:pt x="0" y="0"/>
                    </a:moveTo>
                    <a:lnTo>
                      <a:pt x="221218" y="0"/>
                    </a:lnTo>
                    <a:lnTo>
                      <a:pt x="221218" y="221218"/>
                    </a:lnTo>
                    <a:lnTo>
                      <a:pt x="0" y="2212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876356" y="2039577"/>
            <a:ext cx="1260000" cy="1260000"/>
            <a:chOff x="3723307" y="2194824"/>
            <a:chExt cx="1260000" cy="1260000"/>
          </a:xfrm>
        </p:grpSpPr>
        <p:sp>
          <p:nvSpPr>
            <p:cNvPr id="137" name="圆角矩形 136"/>
            <p:cNvSpPr/>
            <p:nvPr/>
          </p:nvSpPr>
          <p:spPr>
            <a:xfrm>
              <a:off x="3723307" y="2194824"/>
              <a:ext cx="1260000" cy="1260000"/>
            </a:xfrm>
            <a:prstGeom prst="roundRect">
              <a:avLst>
                <a:gd name="adj" fmla="val 13183"/>
              </a:avLst>
            </a:prstGeom>
            <a:solidFill>
              <a:schemeClr val="accent2"/>
            </a:solidFill>
            <a:ln w="28575">
              <a:noFill/>
            </a:ln>
            <a:effectLst>
              <a:innerShdw blurRad="88900" dist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777307" y="2249079"/>
              <a:ext cx="1152000" cy="1151491"/>
              <a:chOff x="3777307" y="2249079"/>
              <a:chExt cx="1152000" cy="1151491"/>
            </a:xfrm>
          </p:grpSpPr>
          <p:sp>
            <p:nvSpPr>
              <p:cNvPr id="139" name="椭圆 138"/>
              <p:cNvSpPr/>
              <p:nvPr/>
            </p:nvSpPr>
            <p:spPr>
              <a:xfrm>
                <a:off x="3777307" y="2249079"/>
                <a:ext cx="1152000" cy="1151491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7800000" scaled="0"/>
              </a:gradFill>
              <a:ln w="31750">
                <a:noFill/>
              </a:ln>
              <a:effectLst>
                <a:outerShdw blurRad="76200" dist="50800" dir="8100000" sx="101000" sy="101000" algn="ctr" rotWithShape="0">
                  <a:schemeClr val="tx1">
                    <a:lumMod val="90000"/>
                    <a:lumOff val="10000"/>
                    <a:alpha val="6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3933307" y="2405010"/>
                <a:ext cx="840000" cy="839629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16800000" scaled="0"/>
              </a:gradFill>
              <a:ln w="31750">
                <a:noFill/>
              </a:ln>
              <a:effectLst/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78" name="任意多边形 177"/>
              <p:cNvSpPr>
                <a:spLocks noChangeAspect="1"/>
              </p:cNvSpPr>
              <p:nvPr/>
            </p:nvSpPr>
            <p:spPr>
              <a:xfrm>
                <a:off x="4086585" y="2652101"/>
                <a:ext cx="533445" cy="345447"/>
              </a:xfrm>
              <a:custGeom>
                <a:avLst/>
                <a:gdLst>
                  <a:gd name="connsiteX0" fmla="*/ 394600 w 789200"/>
                  <a:gd name="connsiteY0" fmla="*/ 127591 h 511064"/>
                  <a:gd name="connsiteX1" fmla="*/ 538741 w 789200"/>
                  <a:gd name="connsiteY1" fmla="*/ 255532 h 511064"/>
                  <a:gd name="connsiteX2" fmla="*/ 394600 w 789200"/>
                  <a:gd name="connsiteY2" fmla="*/ 383473 h 511064"/>
                  <a:gd name="connsiteX3" fmla="*/ 250459 w 789200"/>
                  <a:gd name="connsiteY3" fmla="*/ 255532 h 511064"/>
                  <a:gd name="connsiteX4" fmla="*/ 394600 w 789200"/>
                  <a:gd name="connsiteY4" fmla="*/ 127591 h 511064"/>
                  <a:gd name="connsiteX5" fmla="*/ 394600 w 789200"/>
                  <a:gd name="connsiteY5" fmla="*/ 70132 h 511064"/>
                  <a:gd name="connsiteX6" fmla="*/ 193000 w 789200"/>
                  <a:gd name="connsiteY6" fmla="*/ 255532 h 511064"/>
                  <a:gd name="connsiteX7" fmla="*/ 394600 w 789200"/>
                  <a:gd name="connsiteY7" fmla="*/ 440932 h 511064"/>
                  <a:gd name="connsiteX8" fmla="*/ 596200 w 789200"/>
                  <a:gd name="connsiteY8" fmla="*/ 255532 h 511064"/>
                  <a:gd name="connsiteX9" fmla="*/ 394600 w 789200"/>
                  <a:gd name="connsiteY9" fmla="*/ 70132 h 511064"/>
                  <a:gd name="connsiteX10" fmla="*/ 394600 w 789200"/>
                  <a:gd name="connsiteY10" fmla="*/ 0 h 511064"/>
                  <a:gd name="connsiteX11" fmla="*/ 754314 w 789200"/>
                  <a:gd name="connsiteY11" fmla="*/ 191258 h 511064"/>
                  <a:gd name="connsiteX12" fmla="*/ 789200 w 789200"/>
                  <a:gd name="connsiteY12" fmla="*/ 255532 h 511064"/>
                  <a:gd name="connsiteX13" fmla="*/ 754314 w 789200"/>
                  <a:gd name="connsiteY13" fmla="*/ 319806 h 511064"/>
                  <a:gd name="connsiteX14" fmla="*/ 394600 w 789200"/>
                  <a:gd name="connsiteY14" fmla="*/ 511064 h 511064"/>
                  <a:gd name="connsiteX15" fmla="*/ 34886 w 789200"/>
                  <a:gd name="connsiteY15" fmla="*/ 319806 h 511064"/>
                  <a:gd name="connsiteX16" fmla="*/ 0 w 789200"/>
                  <a:gd name="connsiteY16" fmla="*/ 255532 h 511064"/>
                  <a:gd name="connsiteX17" fmla="*/ 34886 w 789200"/>
                  <a:gd name="connsiteY17" fmla="*/ 191258 h 511064"/>
                  <a:gd name="connsiteX18" fmla="*/ 394600 w 789200"/>
                  <a:gd name="connsiteY18" fmla="*/ 0 h 51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89200" h="511064">
                    <a:moveTo>
                      <a:pt x="394600" y="127591"/>
                    </a:moveTo>
                    <a:cubicBezTo>
                      <a:pt x="474207" y="127591"/>
                      <a:pt x="538741" y="184872"/>
                      <a:pt x="538741" y="255532"/>
                    </a:cubicBezTo>
                    <a:cubicBezTo>
                      <a:pt x="538741" y="326192"/>
                      <a:pt x="474207" y="383473"/>
                      <a:pt x="394600" y="383473"/>
                    </a:cubicBezTo>
                    <a:cubicBezTo>
                      <a:pt x="314993" y="383473"/>
                      <a:pt x="250459" y="326192"/>
                      <a:pt x="250459" y="255532"/>
                    </a:cubicBezTo>
                    <a:cubicBezTo>
                      <a:pt x="250459" y="184872"/>
                      <a:pt x="314993" y="127591"/>
                      <a:pt x="394600" y="127591"/>
                    </a:cubicBezTo>
                    <a:close/>
                    <a:moveTo>
                      <a:pt x="394600" y="70132"/>
                    </a:moveTo>
                    <a:cubicBezTo>
                      <a:pt x="283259" y="70132"/>
                      <a:pt x="193000" y="153138"/>
                      <a:pt x="193000" y="255532"/>
                    </a:cubicBezTo>
                    <a:cubicBezTo>
                      <a:pt x="193000" y="357926"/>
                      <a:pt x="283259" y="440932"/>
                      <a:pt x="394600" y="440932"/>
                    </a:cubicBezTo>
                    <a:cubicBezTo>
                      <a:pt x="505941" y="440932"/>
                      <a:pt x="596200" y="357926"/>
                      <a:pt x="596200" y="255532"/>
                    </a:cubicBezTo>
                    <a:cubicBezTo>
                      <a:pt x="596200" y="153138"/>
                      <a:pt x="505941" y="70132"/>
                      <a:pt x="394600" y="70132"/>
                    </a:cubicBezTo>
                    <a:close/>
                    <a:moveTo>
                      <a:pt x="394600" y="0"/>
                    </a:moveTo>
                    <a:cubicBezTo>
                      <a:pt x="544338" y="0"/>
                      <a:pt x="676357" y="75867"/>
                      <a:pt x="754314" y="191258"/>
                    </a:cubicBezTo>
                    <a:lnTo>
                      <a:pt x="789200" y="255532"/>
                    </a:lnTo>
                    <a:lnTo>
                      <a:pt x="754314" y="319806"/>
                    </a:lnTo>
                    <a:cubicBezTo>
                      <a:pt x="676357" y="435197"/>
                      <a:pt x="544338" y="511064"/>
                      <a:pt x="394600" y="511064"/>
                    </a:cubicBezTo>
                    <a:cubicBezTo>
                      <a:pt x="244862" y="511064"/>
                      <a:pt x="112843" y="435197"/>
                      <a:pt x="34886" y="319806"/>
                    </a:cubicBezTo>
                    <a:lnTo>
                      <a:pt x="0" y="255532"/>
                    </a:lnTo>
                    <a:lnTo>
                      <a:pt x="34886" y="191258"/>
                    </a:lnTo>
                    <a:cubicBezTo>
                      <a:pt x="112843" y="75867"/>
                      <a:pt x="244862" y="0"/>
                      <a:pt x="39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809282" y="2039577"/>
            <a:ext cx="1260000" cy="1260000"/>
            <a:chOff x="7927057" y="2194824"/>
            <a:chExt cx="1260000" cy="1260000"/>
          </a:xfrm>
        </p:grpSpPr>
        <p:sp>
          <p:nvSpPr>
            <p:cNvPr id="155" name="圆角矩形 154"/>
            <p:cNvSpPr/>
            <p:nvPr/>
          </p:nvSpPr>
          <p:spPr>
            <a:xfrm>
              <a:off x="7927057" y="2194824"/>
              <a:ext cx="1260000" cy="1260000"/>
            </a:xfrm>
            <a:prstGeom prst="roundRect">
              <a:avLst>
                <a:gd name="adj" fmla="val 13183"/>
              </a:avLst>
            </a:prstGeom>
            <a:solidFill>
              <a:schemeClr val="accent4"/>
            </a:solidFill>
            <a:ln w="28575">
              <a:noFill/>
            </a:ln>
            <a:effectLst>
              <a:innerShdw blurRad="88900" dist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981057" y="2249079"/>
              <a:ext cx="1152000" cy="1151491"/>
              <a:chOff x="7994860" y="2537837"/>
              <a:chExt cx="1152000" cy="1151491"/>
            </a:xfrm>
          </p:grpSpPr>
          <p:sp>
            <p:nvSpPr>
              <p:cNvPr id="157" name="椭圆 156"/>
              <p:cNvSpPr/>
              <p:nvPr/>
            </p:nvSpPr>
            <p:spPr>
              <a:xfrm>
                <a:off x="7994860" y="2537837"/>
                <a:ext cx="1152000" cy="1151491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7800000" scaled="0"/>
              </a:gradFill>
              <a:ln w="31750">
                <a:noFill/>
              </a:ln>
              <a:effectLst>
                <a:outerShdw blurRad="76200" dist="50800" dir="8100000" sx="101000" sy="101000" algn="ctr" rotWithShape="0">
                  <a:schemeClr val="tx1">
                    <a:lumMod val="90000"/>
                    <a:lumOff val="10000"/>
                    <a:alpha val="6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8150860" y="2693768"/>
                <a:ext cx="840000" cy="839629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16800000" scaled="0"/>
              </a:gradFill>
              <a:ln w="31750">
                <a:noFill/>
              </a:ln>
              <a:effectLst/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81" name="Freeform 119"/>
              <p:cNvSpPr>
                <a:spLocks noEditPoints="1"/>
              </p:cNvSpPr>
              <p:nvPr/>
            </p:nvSpPr>
            <p:spPr bwMode="auto">
              <a:xfrm>
                <a:off x="8312782" y="2931874"/>
                <a:ext cx="516156" cy="363416"/>
              </a:xfrm>
              <a:custGeom>
                <a:avLst/>
                <a:gdLst>
                  <a:gd name="T0" fmla="*/ 65 w 91"/>
                  <a:gd name="T1" fmla="*/ 9 h 64"/>
                  <a:gd name="T2" fmla="*/ 34 w 91"/>
                  <a:gd name="T3" fmla="*/ 9 h 64"/>
                  <a:gd name="T4" fmla="*/ 27 w 91"/>
                  <a:gd name="T5" fmla="*/ 0 h 64"/>
                  <a:gd name="T6" fmla="*/ 5 w 91"/>
                  <a:gd name="T7" fmla="*/ 0 h 64"/>
                  <a:gd name="T8" fmla="*/ 0 w 91"/>
                  <a:gd name="T9" fmla="*/ 4 h 64"/>
                  <a:gd name="T10" fmla="*/ 0 w 91"/>
                  <a:gd name="T11" fmla="*/ 50 h 64"/>
                  <a:gd name="T12" fmla="*/ 4 w 91"/>
                  <a:gd name="T13" fmla="*/ 54 h 64"/>
                  <a:gd name="T14" fmla="*/ 14 w 91"/>
                  <a:gd name="T15" fmla="*/ 25 h 64"/>
                  <a:gd name="T16" fmla="*/ 20 w 91"/>
                  <a:gd name="T17" fmla="*/ 18 h 64"/>
                  <a:gd name="T18" fmla="*/ 29 w 91"/>
                  <a:gd name="T19" fmla="*/ 14 h 64"/>
                  <a:gd name="T20" fmla="*/ 60 w 91"/>
                  <a:gd name="T21" fmla="*/ 14 h 64"/>
                  <a:gd name="T22" fmla="*/ 65 w 91"/>
                  <a:gd name="T23" fmla="*/ 9 h 64"/>
                  <a:gd name="T24" fmla="*/ 72 w 91"/>
                  <a:gd name="T25" fmla="*/ 15 h 64"/>
                  <a:gd name="T26" fmla="*/ 66 w 91"/>
                  <a:gd name="T27" fmla="*/ 15 h 64"/>
                  <a:gd name="T28" fmla="*/ 79 w 91"/>
                  <a:gd name="T29" fmla="*/ 1 h 64"/>
                  <a:gd name="T30" fmla="*/ 90 w 91"/>
                  <a:gd name="T31" fmla="*/ 15 h 64"/>
                  <a:gd name="T32" fmla="*/ 85 w 91"/>
                  <a:gd name="T33" fmla="*/ 15 h 64"/>
                  <a:gd name="T34" fmla="*/ 59 w 91"/>
                  <a:gd name="T35" fmla="*/ 36 h 64"/>
                  <a:gd name="T36" fmla="*/ 59 w 91"/>
                  <a:gd name="T37" fmla="*/ 33 h 64"/>
                  <a:gd name="T38" fmla="*/ 72 w 91"/>
                  <a:gd name="T39" fmla="*/ 15 h 64"/>
                  <a:gd name="T40" fmla="*/ 79 w 91"/>
                  <a:gd name="T41" fmla="*/ 64 h 64"/>
                  <a:gd name="T42" fmla="*/ 11 w 91"/>
                  <a:gd name="T43" fmla="*/ 64 h 64"/>
                  <a:gd name="T44" fmla="*/ 22 w 91"/>
                  <a:gd name="T45" fmla="*/ 31 h 64"/>
                  <a:gd name="T46" fmla="*/ 26 w 91"/>
                  <a:gd name="T47" fmla="*/ 26 h 64"/>
                  <a:gd name="T48" fmla="*/ 33 w 91"/>
                  <a:gd name="T49" fmla="*/ 23 h 64"/>
                  <a:gd name="T50" fmla="*/ 63 w 91"/>
                  <a:gd name="T51" fmla="*/ 23 h 64"/>
                  <a:gd name="T52" fmla="*/ 57 w 91"/>
                  <a:gd name="T53" fmla="*/ 28 h 64"/>
                  <a:gd name="T54" fmla="*/ 54 w 91"/>
                  <a:gd name="T55" fmla="*/ 30 h 64"/>
                  <a:gd name="T56" fmla="*/ 54 w 91"/>
                  <a:gd name="T57" fmla="*/ 41 h 64"/>
                  <a:gd name="T58" fmla="*/ 59 w 91"/>
                  <a:gd name="T59" fmla="*/ 41 h 64"/>
                  <a:gd name="T60" fmla="*/ 87 w 91"/>
                  <a:gd name="T61" fmla="*/ 23 h 64"/>
                  <a:gd name="T62" fmla="*/ 89 w 91"/>
                  <a:gd name="T63" fmla="*/ 24 h 64"/>
                  <a:gd name="T64" fmla="*/ 91 w 91"/>
                  <a:gd name="T65" fmla="*/ 25 h 64"/>
                  <a:gd name="T66" fmla="*/ 91 w 91"/>
                  <a:gd name="T67" fmla="*/ 28 h 64"/>
                  <a:gd name="T68" fmla="*/ 91 w 91"/>
                  <a:gd name="T69" fmla="*/ 30 h 64"/>
                  <a:gd name="T70" fmla="*/ 79 w 91"/>
                  <a:gd name="T7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" h="64">
                    <a:moveTo>
                      <a:pt x="65" y="9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2" y="54"/>
                      <a:pt x="4" y="54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2"/>
                      <a:pt x="17" y="20"/>
                      <a:pt x="20" y="18"/>
                    </a:cubicBezTo>
                    <a:cubicBezTo>
                      <a:pt x="22" y="16"/>
                      <a:pt x="26" y="14"/>
                      <a:pt x="29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5" y="9"/>
                      <a:pt x="65" y="9"/>
                      <a:pt x="65" y="9"/>
                    </a:cubicBezTo>
                    <a:close/>
                    <a:moveTo>
                      <a:pt x="72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2" y="28"/>
                      <a:pt x="72" y="35"/>
                      <a:pt x="59" y="36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6" y="29"/>
                      <a:pt x="70" y="23"/>
                      <a:pt x="72" y="15"/>
                    </a:cubicBezTo>
                    <a:close/>
                    <a:moveTo>
                      <a:pt x="79" y="64"/>
                    </a:moveTo>
                    <a:cubicBezTo>
                      <a:pt x="11" y="64"/>
                      <a:pt x="11" y="64"/>
                      <a:pt x="11" y="64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3" y="29"/>
                      <a:pt x="24" y="27"/>
                      <a:pt x="26" y="26"/>
                    </a:cubicBezTo>
                    <a:cubicBezTo>
                      <a:pt x="28" y="24"/>
                      <a:pt x="31" y="23"/>
                      <a:pt x="3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1" y="25"/>
                      <a:pt x="59" y="27"/>
                      <a:pt x="57" y="28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72" y="40"/>
                      <a:pt x="82" y="34"/>
                      <a:pt x="87" y="23"/>
                    </a:cubicBezTo>
                    <a:cubicBezTo>
                      <a:pt x="88" y="23"/>
                      <a:pt x="88" y="24"/>
                      <a:pt x="89" y="24"/>
                    </a:cubicBezTo>
                    <a:cubicBezTo>
                      <a:pt x="89" y="24"/>
                      <a:pt x="90" y="25"/>
                      <a:pt x="91" y="25"/>
                    </a:cubicBezTo>
                    <a:cubicBezTo>
                      <a:pt x="91" y="26"/>
                      <a:pt x="91" y="27"/>
                      <a:pt x="91" y="28"/>
                    </a:cubicBezTo>
                    <a:cubicBezTo>
                      <a:pt x="91" y="28"/>
                      <a:pt x="91" y="29"/>
                      <a:pt x="91" y="30"/>
                    </a:cubicBezTo>
                    <a:lnTo>
                      <a:pt x="79" y="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842820" y="2039577"/>
            <a:ext cx="1260000" cy="1260000"/>
            <a:chOff x="5825182" y="2194824"/>
            <a:chExt cx="1260000" cy="1260000"/>
          </a:xfrm>
        </p:grpSpPr>
        <p:sp>
          <p:nvSpPr>
            <p:cNvPr id="149" name="圆角矩形 148"/>
            <p:cNvSpPr/>
            <p:nvPr/>
          </p:nvSpPr>
          <p:spPr>
            <a:xfrm>
              <a:off x="5825182" y="2194824"/>
              <a:ext cx="1260000" cy="1260000"/>
            </a:xfrm>
            <a:prstGeom prst="roundRect">
              <a:avLst>
                <a:gd name="adj" fmla="val 13183"/>
              </a:avLst>
            </a:prstGeom>
            <a:solidFill>
              <a:schemeClr val="accent3"/>
            </a:solidFill>
            <a:ln w="28575">
              <a:noFill/>
            </a:ln>
            <a:effectLst>
              <a:innerShdw blurRad="88900" dist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879182" y="2249079"/>
              <a:ext cx="1152000" cy="1151491"/>
              <a:chOff x="5892985" y="2537837"/>
              <a:chExt cx="1152000" cy="1151491"/>
            </a:xfrm>
          </p:grpSpPr>
          <p:sp>
            <p:nvSpPr>
              <p:cNvPr id="151" name="椭圆 150"/>
              <p:cNvSpPr/>
              <p:nvPr/>
            </p:nvSpPr>
            <p:spPr>
              <a:xfrm>
                <a:off x="5892985" y="2537837"/>
                <a:ext cx="1152000" cy="1151491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7800000" scaled="0"/>
              </a:gradFill>
              <a:ln w="31750">
                <a:noFill/>
              </a:ln>
              <a:effectLst>
                <a:outerShdw blurRad="76200" dist="50800" dir="8100000" sx="101000" sy="101000" algn="ctr" rotWithShape="0">
                  <a:schemeClr val="tx1">
                    <a:lumMod val="90000"/>
                    <a:lumOff val="10000"/>
                    <a:alpha val="6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6048985" y="2693768"/>
                <a:ext cx="840000" cy="839629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16800000" scaled="0"/>
              </a:gradFill>
              <a:ln w="31750">
                <a:noFill/>
              </a:ln>
              <a:effectLst/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83" name="任意多边形 182"/>
              <p:cNvSpPr>
                <a:spLocks noChangeAspect="1"/>
              </p:cNvSpPr>
              <p:nvPr/>
            </p:nvSpPr>
            <p:spPr bwMode="auto">
              <a:xfrm>
                <a:off x="6248485" y="2905417"/>
                <a:ext cx="441000" cy="416330"/>
              </a:xfrm>
              <a:custGeom>
                <a:avLst/>
                <a:gdLst>
                  <a:gd name="connsiteX0" fmla="*/ 153983 w 511114"/>
                  <a:gd name="connsiteY0" fmla="*/ 241002 h 511299"/>
                  <a:gd name="connsiteX1" fmla="*/ 193590 w 511114"/>
                  <a:gd name="connsiteY1" fmla="*/ 245953 h 511299"/>
                  <a:gd name="connsiteX2" fmla="*/ 188639 w 511114"/>
                  <a:gd name="connsiteY2" fmla="*/ 253379 h 511299"/>
                  <a:gd name="connsiteX3" fmla="*/ 136655 w 511114"/>
                  <a:gd name="connsiteY3" fmla="*/ 305363 h 511299"/>
                  <a:gd name="connsiteX4" fmla="*/ 94573 w 511114"/>
                  <a:gd name="connsiteY4" fmla="*/ 342495 h 511299"/>
                  <a:gd name="connsiteX5" fmla="*/ 59917 w 511114"/>
                  <a:gd name="connsiteY5" fmla="*/ 399430 h 511299"/>
                  <a:gd name="connsiteX6" fmla="*/ 134180 w 511114"/>
                  <a:gd name="connsiteY6" fmla="*/ 446463 h 511299"/>
                  <a:gd name="connsiteX7" fmla="*/ 168836 w 511114"/>
                  <a:gd name="connsiteY7" fmla="*/ 416758 h 511299"/>
                  <a:gd name="connsiteX8" fmla="*/ 198541 w 511114"/>
                  <a:gd name="connsiteY8" fmla="*/ 387053 h 511299"/>
                  <a:gd name="connsiteX9" fmla="*/ 205968 w 511114"/>
                  <a:gd name="connsiteY9" fmla="*/ 372200 h 511299"/>
                  <a:gd name="connsiteX10" fmla="*/ 235673 w 511114"/>
                  <a:gd name="connsiteY10" fmla="*/ 344970 h 511299"/>
                  <a:gd name="connsiteX11" fmla="*/ 262903 w 511114"/>
                  <a:gd name="connsiteY11" fmla="*/ 317741 h 511299"/>
                  <a:gd name="connsiteX12" fmla="*/ 270329 w 511114"/>
                  <a:gd name="connsiteY12" fmla="*/ 352397 h 511299"/>
                  <a:gd name="connsiteX13" fmla="*/ 215869 w 511114"/>
                  <a:gd name="connsiteY13" fmla="*/ 451414 h 511299"/>
                  <a:gd name="connsiteX14" fmla="*/ 99524 w 511114"/>
                  <a:gd name="connsiteY14" fmla="*/ 510824 h 511299"/>
                  <a:gd name="connsiteX15" fmla="*/ 507 w 511114"/>
                  <a:gd name="connsiteY15" fmla="*/ 409332 h 511299"/>
                  <a:gd name="connsiteX16" fmla="*/ 57442 w 511114"/>
                  <a:gd name="connsiteY16" fmla="*/ 295462 h 511299"/>
                  <a:gd name="connsiteX17" fmla="*/ 153983 w 511114"/>
                  <a:gd name="connsiteY17" fmla="*/ 241002 h 511299"/>
                  <a:gd name="connsiteX18" fmla="*/ 330318 w 511114"/>
                  <a:gd name="connsiteY18" fmla="*/ 146325 h 511299"/>
                  <a:gd name="connsiteX19" fmla="*/ 367485 w 511114"/>
                  <a:gd name="connsiteY19" fmla="*/ 178537 h 511299"/>
                  <a:gd name="connsiteX20" fmla="*/ 322884 w 511114"/>
                  <a:gd name="connsiteY20" fmla="*/ 230571 h 511299"/>
                  <a:gd name="connsiteX21" fmla="*/ 228726 w 511114"/>
                  <a:gd name="connsiteY21" fmla="*/ 324729 h 511299"/>
                  <a:gd name="connsiteX22" fmla="*/ 174214 w 511114"/>
                  <a:gd name="connsiteY22" fmla="*/ 366852 h 511299"/>
                  <a:gd name="connsiteX23" fmla="*/ 144480 w 511114"/>
                  <a:gd name="connsiteY23" fmla="*/ 337118 h 511299"/>
                  <a:gd name="connsiteX24" fmla="*/ 161825 w 511114"/>
                  <a:gd name="connsiteY24" fmla="*/ 307384 h 511299"/>
                  <a:gd name="connsiteX25" fmla="*/ 303061 w 511114"/>
                  <a:gd name="connsiteY25" fmla="*/ 166148 h 511299"/>
                  <a:gd name="connsiteX26" fmla="*/ 330318 w 511114"/>
                  <a:gd name="connsiteY26" fmla="*/ 146325 h 511299"/>
                  <a:gd name="connsiteX27" fmla="*/ 406819 w 511114"/>
                  <a:gd name="connsiteY27" fmla="*/ 544 h 511299"/>
                  <a:gd name="connsiteX28" fmla="*/ 510787 w 511114"/>
                  <a:gd name="connsiteY28" fmla="*/ 119365 h 511299"/>
                  <a:gd name="connsiteX29" fmla="*/ 456328 w 511114"/>
                  <a:gd name="connsiteY29" fmla="*/ 213431 h 511299"/>
                  <a:gd name="connsiteX30" fmla="*/ 362261 w 511114"/>
                  <a:gd name="connsiteY30" fmla="*/ 267891 h 511299"/>
                  <a:gd name="connsiteX31" fmla="*/ 317703 w 511114"/>
                  <a:gd name="connsiteY31" fmla="*/ 262940 h 511299"/>
                  <a:gd name="connsiteX32" fmla="*/ 344933 w 511114"/>
                  <a:gd name="connsiteY32" fmla="*/ 233235 h 511299"/>
                  <a:gd name="connsiteX33" fmla="*/ 374638 w 511114"/>
                  <a:gd name="connsiteY33" fmla="*/ 206005 h 511299"/>
                  <a:gd name="connsiteX34" fmla="*/ 384540 w 511114"/>
                  <a:gd name="connsiteY34" fmla="*/ 201054 h 511299"/>
                  <a:gd name="connsiteX35" fmla="*/ 416721 w 511114"/>
                  <a:gd name="connsiteY35" fmla="*/ 168874 h 511299"/>
                  <a:gd name="connsiteX36" fmla="*/ 443950 w 511114"/>
                  <a:gd name="connsiteY36" fmla="*/ 139168 h 511299"/>
                  <a:gd name="connsiteX37" fmla="*/ 372163 w 511114"/>
                  <a:gd name="connsiteY37" fmla="*/ 67381 h 511299"/>
                  <a:gd name="connsiteX38" fmla="*/ 342458 w 511114"/>
                  <a:gd name="connsiteY38" fmla="*/ 94611 h 511299"/>
                  <a:gd name="connsiteX39" fmla="*/ 310277 w 511114"/>
                  <a:gd name="connsiteY39" fmla="*/ 124316 h 511299"/>
                  <a:gd name="connsiteX40" fmla="*/ 305326 w 511114"/>
                  <a:gd name="connsiteY40" fmla="*/ 136693 h 511299"/>
                  <a:gd name="connsiteX41" fmla="*/ 275621 w 511114"/>
                  <a:gd name="connsiteY41" fmla="*/ 166398 h 511299"/>
                  <a:gd name="connsiteX42" fmla="*/ 245916 w 511114"/>
                  <a:gd name="connsiteY42" fmla="*/ 193628 h 511299"/>
                  <a:gd name="connsiteX43" fmla="*/ 240965 w 511114"/>
                  <a:gd name="connsiteY43" fmla="*/ 149070 h 511299"/>
                  <a:gd name="connsiteX44" fmla="*/ 295425 w 511114"/>
                  <a:gd name="connsiteY44" fmla="*/ 55004 h 511299"/>
                  <a:gd name="connsiteX45" fmla="*/ 406819 w 511114"/>
                  <a:gd name="connsiteY45" fmla="*/ 544 h 51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11114" h="511299">
                    <a:moveTo>
                      <a:pt x="153983" y="241002"/>
                    </a:moveTo>
                    <a:cubicBezTo>
                      <a:pt x="168836" y="241002"/>
                      <a:pt x="181213" y="243478"/>
                      <a:pt x="193590" y="245953"/>
                    </a:cubicBezTo>
                    <a:cubicBezTo>
                      <a:pt x="193590" y="250904"/>
                      <a:pt x="188639" y="250904"/>
                      <a:pt x="188639" y="253379"/>
                    </a:cubicBezTo>
                    <a:cubicBezTo>
                      <a:pt x="171311" y="270707"/>
                      <a:pt x="153983" y="288035"/>
                      <a:pt x="136655" y="305363"/>
                    </a:cubicBezTo>
                    <a:cubicBezTo>
                      <a:pt x="121803" y="312790"/>
                      <a:pt x="109426" y="327642"/>
                      <a:pt x="94573" y="342495"/>
                    </a:cubicBezTo>
                    <a:cubicBezTo>
                      <a:pt x="79720" y="357348"/>
                      <a:pt x="59917" y="369725"/>
                      <a:pt x="59917" y="399430"/>
                    </a:cubicBezTo>
                    <a:cubicBezTo>
                      <a:pt x="59917" y="436561"/>
                      <a:pt x="97048" y="463791"/>
                      <a:pt x="134180" y="446463"/>
                    </a:cubicBezTo>
                    <a:cubicBezTo>
                      <a:pt x="146557" y="441512"/>
                      <a:pt x="156459" y="429135"/>
                      <a:pt x="168836" y="416758"/>
                    </a:cubicBezTo>
                    <a:cubicBezTo>
                      <a:pt x="178738" y="406856"/>
                      <a:pt x="191115" y="396954"/>
                      <a:pt x="198541" y="387053"/>
                    </a:cubicBezTo>
                    <a:cubicBezTo>
                      <a:pt x="201017" y="382102"/>
                      <a:pt x="203492" y="377151"/>
                      <a:pt x="205968" y="372200"/>
                    </a:cubicBezTo>
                    <a:cubicBezTo>
                      <a:pt x="213394" y="362298"/>
                      <a:pt x="225771" y="352397"/>
                      <a:pt x="235673" y="344970"/>
                    </a:cubicBezTo>
                    <a:cubicBezTo>
                      <a:pt x="245575" y="335069"/>
                      <a:pt x="253001" y="325167"/>
                      <a:pt x="262903" y="317741"/>
                    </a:cubicBezTo>
                    <a:cubicBezTo>
                      <a:pt x="267854" y="330118"/>
                      <a:pt x="270329" y="340020"/>
                      <a:pt x="270329" y="352397"/>
                    </a:cubicBezTo>
                    <a:cubicBezTo>
                      <a:pt x="270329" y="401905"/>
                      <a:pt x="243099" y="424184"/>
                      <a:pt x="215869" y="451414"/>
                    </a:cubicBezTo>
                    <a:cubicBezTo>
                      <a:pt x="186164" y="481119"/>
                      <a:pt x="161410" y="515775"/>
                      <a:pt x="99524" y="510824"/>
                    </a:cubicBezTo>
                    <a:cubicBezTo>
                      <a:pt x="47540" y="505874"/>
                      <a:pt x="5457" y="463791"/>
                      <a:pt x="507" y="409332"/>
                    </a:cubicBezTo>
                    <a:cubicBezTo>
                      <a:pt x="-4444" y="349921"/>
                      <a:pt x="27736" y="325167"/>
                      <a:pt x="57442" y="295462"/>
                    </a:cubicBezTo>
                    <a:cubicBezTo>
                      <a:pt x="84671" y="268232"/>
                      <a:pt x="106950" y="243478"/>
                      <a:pt x="153983" y="241002"/>
                    </a:cubicBezTo>
                    <a:close/>
                    <a:moveTo>
                      <a:pt x="330318" y="146325"/>
                    </a:moveTo>
                    <a:cubicBezTo>
                      <a:pt x="352618" y="141369"/>
                      <a:pt x="369963" y="156236"/>
                      <a:pt x="367485" y="178537"/>
                    </a:cubicBezTo>
                    <a:cubicBezTo>
                      <a:pt x="365007" y="195882"/>
                      <a:pt x="335273" y="218182"/>
                      <a:pt x="322884" y="230571"/>
                    </a:cubicBezTo>
                    <a:cubicBezTo>
                      <a:pt x="288195" y="262783"/>
                      <a:pt x="260938" y="290039"/>
                      <a:pt x="228726" y="324729"/>
                    </a:cubicBezTo>
                    <a:cubicBezTo>
                      <a:pt x="213859" y="337118"/>
                      <a:pt x="196514" y="364374"/>
                      <a:pt x="174214" y="366852"/>
                    </a:cubicBezTo>
                    <a:cubicBezTo>
                      <a:pt x="159347" y="366852"/>
                      <a:pt x="144480" y="354463"/>
                      <a:pt x="144480" y="337118"/>
                    </a:cubicBezTo>
                    <a:cubicBezTo>
                      <a:pt x="144480" y="324729"/>
                      <a:pt x="151913" y="314818"/>
                      <a:pt x="161825" y="307384"/>
                    </a:cubicBezTo>
                    <a:cubicBezTo>
                      <a:pt x="208903" y="257827"/>
                      <a:pt x="255983" y="213226"/>
                      <a:pt x="303061" y="166148"/>
                    </a:cubicBezTo>
                    <a:cubicBezTo>
                      <a:pt x="310495" y="158714"/>
                      <a:pt x="317928" y="146325"/>
                      <a:pt x="330318" y="146325"/>
                    </a:cubicBezTo>
                    <a:close/>
                    <a:moveTo>
                      <a:pt x="406819" y="544"/>
                    </a:moveTo>
                    <a:cubicBezTo>
                      <a:pt x="463754" y="3019"/>
                      <a:pt x="515738" y="50053"/>
                      <a:pt x="510787" y="119365"/>
                    </a:cubicBezTo>
                    <a:cubicBezTo>
                      <a:pt x="508312" y="163923"/>
                      <a:pt x="483557" y="186202"/>
                      <a:pt x="456328" y="213431"/>
                    </a:cubicBezTo>
                    <a:cubicBezTo>
                      <a:pt x="429098" y="238186"/>
                      <a:pt x="406819" y="265415"/>
                      <a:pt x="362261" y="267891"/>
                    </a:cubicBezTo>
                    <a:cubicBezTo>
                      <a:pt x="344933" y="270366"/>
                      <a:pt x="332556" y="267891"/>
                      <a:pt x="317703" y="262940"/>
                    </a:cubicBezTo>
                    <a:cubicBezTo>
                      <a:pt x="325130" y="253038"/>
                      <a:pt x="335031" y="243136"/>
                      <a:pt x="344933" y="233235"/>
                    </a:cubicBezTo>
                    <a:cubicBezTo>
                      <a:pt x="354835" y="225808"/>
                      <a:pt x="362261" y="213431"/>
                      <a:pt x="374638" y="206005"/>
                    </a:cubicBezTo>
                    <a:cubicBezTo>
                      <a:pt x="377114" y="203530"/>
                      <a:pt x="382065" y="203530"/>
                      <a:pt x="384540" y="201054"/>
                    </a:cubicBezTo>
                    <a:cubicBezTo>
                      <a:pt x="394442" y="193628"/>
                      <a:pt x="404344" y="181251"/>
                      <a:pt x="416721" y="168874"/>
                    </a:cubicBezTo>
                    <a:cubicBezTo>
                      <a:pt x="426622" y="158972"/>
                      <a:pt x="439000" y="149070"/>
                      <a:pt x="443950" y="139168"/>
                    </a:cubicBezTo>
                    <a:cubicBezTo>
                      <a:pt x="471180" y="92135"/>
                      <a:pt x="421672" y="40151"/>
                      <a:pt x="372163" y="67381"/>
                    </a:cubicBezTo>
                    <a:cubicBezTo>
                      <a:pt x="362261" y="72332"/>
                      <a:pt x="352359" y="84709"/>
                      <a:pt x="342458" y="94611"/>
                    </a:cubicBezTo>
                    <a:cubicBezTo>
                      <a:pt x="332556" y="104512"/>
                      <a:pt x="317703" y="116889"/>
                      <a:pt x="310277" y="124316"/>
                    </a:cubicBezTo>
                    <a:cubicBezTo>
                      <a:pt x="307802" y="129267"/>
                      <a:pt x="307802" y="134217"/>
                      <a:pt x="305326" y="136693"/>
                    </a:cubicBezTo>
                    <a:cubicBezTo>
                      <a:pt x="297900" y="149070"/>
                      <a:pt x="285523" y="156496"/>
                      <a:pt x="275621" y="166398"/>
                    </a:cubicBezTo>
                    <a:cubicBezTo>
                      <a:pt x="265720" y="176300"/>
                      <a:pt x="258293" y="186202"/>
                      <a:pt x="245916" y="193628"/>
                    </a:cubicBezTo>
                    <a:cubicBezTo>
                      <a:pt x="243441" y="178775"/>
                      <a:pt x="240965" y="168874"/>
                      <a:pt x="240965" y="149070"/>
                    </a:cubicBezTo>
                    <a:cubicBezTo>
                      <a:pt x="245916" y="106988"/>
                      <a:pt x="270670" y="82233"/>
                      <a:pt x="295425" y="55004"/>
                    </a:cubicBezTo>
                    <a:cubicBezTo>
                      <a:pt x="325130" y="25298"/>
                      <a:pt x="352359" y="-4407"/>
                      <a:pt x="406819" y="5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775744" y="2039577"/>
            <a:ext cx="1260000" cy="1260000"/>
            <a:chOff x="10028929" y="2194824"/>
            <a:chExt cx="1260000" cy="1260000"/>
          </a:xfrm>
        </p:grpSpPr>
        <p:sp>
          <p:nvSpPr>
            <p:cNvPr id="161" name="圆角矩形 160"/>
            <p:cNvSpPr/>
            <p:nvPr/>
          </p:nvSpPr>
          <p:spPr>
            <a:xfrm>
              <a:off x="10028929" y="2194824"/>
              <a:ext cx="1260000" cy="1260000"/>
            </a:xfrm>
            <a:prstGeom prst="roundRect">
              <a:avLst>
                <a:gd name="adj" fmla="val 13183"/>
              </a:avLst>
            </a:prstGeom>
            <a:solidFill>
              <a:schemeClr val="accent1"/>
            </a:solidFill>
            <a:ln w="28575">
              <a:noFill/>
            </a:ln>
            <a:effectLst>
              <a:innerShdw blurRad="88900" dist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082929" y="2249079"/>
              <a:ext cx="1152000" cy="1151491"/>
              <a:chOff x="10096732" y="2537837"/>
              <a:chExt cx="1152000" cy="1151491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10096732" y="2537837"/>
                <a:ext cx="1152000" cy="1151491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7800000" scaled="0"/>
              </a:gradFill>
              <a:ln w="31750">
                <a:noFill/>
              </a:ln>
              <a:effectLst>
                <a:outerShdw blurRad="76200" dist="50800" dir="8100000" sx="101000" sy="101000" algn="ctr" rotWithShape="0">
                  <a:schemeClr val="tx1">
                    <a:lumMod val="90000"/>
                    <a:lumOff val="10000"/>
                    <a:alpha val="6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10252732" y="2693768"/>
                <a:ext cx="840000" cy="839629"/>
              </a:xfrm>
              <a:prstGeom prst="ellipse">
                <a:avLst/>
              </a:prstGeom>
              <a:gradFill rotWithShape="1">
                <a:gsLst>
                  <a:gs pos="66000">
                    <a:srgbClr val="ECECEC"/>
                  </a:gs>
                  <a:gs pos="100000">
                    <a:srgbClr val="F7F7F7"/>
                  </a:gs>
                  <a:gs pos="7000">
                    <a:srgbClr val="BEBEBE"/>
                  </a:gs>
                </a:gsLst>
                <a:lin ang="16800000" scaled="0"/>
              </a:gradFill>
              <a:ln w="31750">
                <a:noFill/>
              </a:ln>
              <a:effectLst/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84" name="Freeform 115"/>
              <p:cNvSpPr>
                <a:spLocks noChangeAspect="1" noEditPoints="1"/>
              </p:cNvSpPr>
              <p:nvPr/>
            </p:nvSpPr>
            <p:spPr bwMode="auto">
              <a:xfrm flipH="1">
                <a:off x="10399732" y="2840582"/>
                <a:ext cx="546000" cy="546001"/>
              </a:xfrm>
              <a:custGeom>
                <a:avLst/>
                <a:gdLst>
                  <a:gd name="T0" fmla="*/ 144 w 288"/>
                  <a:gd name="T1" fmla="*/ 0 h 288"/>
                  <a:gd name="T2" fmla="*/ 0 w 288"/>
                  <a:gd name="T3" fmla="*/ 144 h 288"/>
                  <a:gd name="T4" fmla="*/ 144 w 288"/>
                  <a:gd name="T5" fmla="*/ 288 h 288"/>
                  <a:gd name="T6" fmla="*/ 288 w 288"/>
                  <a:gd name="T7" fmla="*/ 144 h 288"/>
                  <a:gd name="T8" fmla="*/ 144 w 288"/>
                  <a:gd name="T9" fmla="*/ 0 h 288"/>
                  <a:gd name="T10" fmla="*/ 32 w 288"/>
                  <a:gd name="T11" fmla="*/ 144 h 288"/>
                  <a:gd name="T12" fmla="*/ 144 w 288"/>
                  <a:gd name="T13" fmla="*/ 32 h 288"/>
                  <a:gd name="T14" fmla="*/ 207 w 288"/>
                  <a:gd name="T15" fmla="*/ 51 h 288"/>
                  <a:gd name="T16" fmla="*/ 158 w 288"/>
                  <a:gd name="T17" fmla="*/ 116 h 288"/>
                  <a:gd name="T18" fmla="*/ 144 w 288"/>
                  <a:gd name="T19" fmla="*/ 112 h 288"/>
                  <a:gd name="T20" fmla="*/ 112 w 288"/>
                  <a:gd name="T21" fmla="*/ 144 h 288"/>
                  <a:gd name="T22" fmla="*/ 116 w 288"/>
                  <a:gd name="T23" fmla="*/ 158 h 288"/>
                  <a:gd name="T24" fmla="*/ 51 w 288"/>
                  <a:gd name="T25" fmla="*/ 207 h 288"/>
                  <a:gd name="T26" fmla="*/ 32 w 288"/>
                  <a:gd name="T27" fmla="*/ 144 h 288"/>
                  <a:gd name="T28" fmla="*/ 160 w 288"/>
                  <a:gd name="T29" fmla="*/ 144 h 288"/>
                  <a:gd name="T30" fmla="*/ 144 w 288"/>
                  <a:gd name="T31" fmla="*/ 160 h 288"/>
                  <a:gd name="T32" fmla="*/ 128 w 288"/>
                  <a:gd name="T33" fmla="*/ 144 h 288"/>
                  <a:gd name="T34" fmla="*/ 144 w 288"/>
                  <a:gd name="T35" fmla="*/ 128 h 288"/>
                  <a:gd name="T36" fmla="*/ 160 w 288"/>
                  <a:gd name="T37" fmla="*/ 144 h 288"/>
                  <a:gd name="T38" fmla="*/ 144 w 288"/>
                  <a:gd name="T39" fmla="*/ 256 h 288"/>
                  <a:gd name="T40" fmla="*/ 81 w 288"/>
                  <a:gd name="T41" fmla="*/ 237 h 288"/>
                  <a:gd name="T42" fmla="*/ 130 w 288"/>
                  <a:gd name="T43" fmla="*/ 172 h 288"/>
                  <a:gd name="T44" fmla="*/ 144 w 288"/>
                  <a:gd name="T45" fmla="*/ 176 h 288"/>
                  <a:gd name="T46" fmla="*/ 176 w 288"/>
                  <a:gd name="T47" fmla="*/ 144 h 288"/>
                  <a:gd name="T48" fmla="*/ 172 w 288"/>
                  <a:gd name="T49" fmla="*/ 130 h 288"/>
                  <a:gd name="T50" fmla="*/ 237 w 288"/>
                  <a:gd name="T51" fmla="*/ 81 h 288"/>
                  <a:gd name="T52" fmla="*/ 256 w 288"/>
                  <a:gd name="T53" fmla="*/ 144 h 288"/>
                  <a:gd name="T54" fmla="*/ 144 w 288"/>
                  <a:gd name="T55" fmla="*/ 25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8" h="288">
                    <a:moveTo>
                      <a:pt x="144" y="0"/>
                    </a:moveTo>
                    <a:cubicBezTo>
                      <a:pt x="64" y="0"/>
                      <a:pt x="0" y="64"/>
                      <a:pt x="0" y="144"/>
                    </a:cubicBezTo>
                    <a:cubicBezTo>
                      <a:pt x="0" y="224"/>
                      <a:pt x="64" y="288"/>
                      <a:pt x="144" y="288"/>
                    </a:cubicBezTo>
                    <a:cubicBezTo>
                      <a:pt x="224" y="288"/>
                      <a:pt x="288" y="224"/>
                      <a:pt x="288" y="144"/>
                    </a:cubicBezTo>
                    <a:cubicBezTo>
                      <a:pt x="288" y="64"/>
                      <a:pt x="224" y="0"/>
                      <a:pt x="144" y="0"/>
                    </a:cubicBezTo>
                    <a:close/>
                    <a:moveTo>
                      <a:pt x="32" y="144"/>
                    </a:moveTo>
                    <a:cubicBezTo>
                      <a:pt x="32" y="82"/>
                      <a:pt x="82" y="32"/>
                      <a:pt x="144" y="32"/>
                    </a:cubicBezTo>
                    <a:cubicBezTo>
                      <a:pt x="167" y="32"/>
                      <a:pt x="189" y="39"/>
                      <a:pt x="207" y="51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54" y="113"/>
                      <a:pt x="149" y="112"/>
                      <a:pt x="144" y="112"/>
                    </a:cubicBezTo>
                    <a:cubicBezTo>
                      <a:pt x="126" y="112"/>
                      <a:pt x="112" y="126"/>
                      <a:pt x="112" y="144"/>
                    </a:cubicBezTo>
                    <a:cubicBezTo>
                      <a:pt x="112" y="149"/>
                      <a:pt x="113" y="154"/>
                      <a:pt x="116" y="158"/>
                    </a:cubicBezTo>
                    <a:cubicBezTo>
                      <a:pt x="51" y="207"/>
                      <a:pt x="51" y="207"/>
                      <a:pt x="51" y="207"/>
                    </a:cubicBezTo>
                    <a:cubicBezTo>
                      <a:pt x="39" y="189"/>
                      <a:pt x="32" y="167"/>
                      <a:pt x="32" y="144"/>
                    </a:cubicBezTo>
                    <a:close/>
                    <a:moveTo>
                      <a:pt x="160" y="144"/>
                    </a:moveTo>
                    <a:cubicBezTo>
                      <a:pt x="160" y="153"/>
                      <a:pt x="153" y="160"/>
                      <a:pt x="144" y="160"/>
                    </a:cubicBezTo>
                    <a:cubicBezTo>
                      <a:pt x="135" y="160"/>
                      <a:pt x="128" y="153"/>
                      <a:pt x="128" y="144"/>
                    </a:cubicBezTo>
                    <a:cubicBezTo>
                      <a:pt x="128" y="135"/>
                      <a:pt x="135" y="128"/>
                      <a:pt x="144" y="128"/>
                    </a:cubicBezTo>
                    <a:cubicBezTo>
                      <a:pt x="153" y="128"/>
                      <a:pt x="160" y="135"/>
                      <a:pt x="160" y="144"/>
                    </a:cubicBezTo>
                    <a:close/>
                    <a:moveTo>
                      <a:pt x="144" y="256"/>
                    </a:moveTo>
                    <a:cubicBezTo>
                      <a:pt x="121" y="256"/>
                      <a:pt x="99" y="249"/>
                      <a:pt x="81" y="237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4" y="175"/>
                      <a:pt x="139" y="176"/>
                      <a:pt x="144" y="176"/>
                    </a:cubicBezTo>
                    <a:cubicBezTo>
                      <a:pt x="162" y="176"/>
                      <a:pt x="176" y="162"/>
                      <a:pt x="176" y="144"/>
                    </a:cubicBezTo>
                    <a:cubicBezTo>
                      <a:pt x="176" y="139"/>
                      <a:pt x="175" y="134"/>
                      <a:pt x="172" y="130"/>
                    </a:cubicBezTo>
                    <a:cubicBezTo>
                      <a:pt x="237" y="81"/>
                      <a:pt x="237" y="81"/>
                      <a:pt x="237" y="81"/>
                    </a:cubicBezTo>
                    <a:cubicBezTo>
                      <a:pt x="249" y="99"/>
                      <a:pt x="256" y="121"/>
                      <a:pt x="256" y="144"/>
                    </a:cubicBezTo>
                    <a:cubicBezTo>
                      <a:pt x="256" y="206"/>
                      <a:pt x="206" y="256"/>
                      <a:pt x="144" y="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186" name="TextBox 59"/>
          <p:cNvSpPr txBox="1">
            <a:spLocks noChangeArrowheads="1"/>
          </p:cNvSpPr>
          <p:nvPr/>
        </p:nvSpPr>
        <p:spPr bwMode="auto">
          <a:xfrm flipH="1">
            <a:off x="3876356" y="3561847"/>
            <a:ext cx="1260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219170">
              <a:defRPr/>
            </a:pPr>
            <a:r>
              <a:rPr lang="zh-CN" altLang="zh-CN" sz="2400" b="1" dirty="0"/>
              <a:t>正确性</a:t>
            </a:r>
            <a:endParaRPr lang="en-US" altLang="ko-KR" sz="28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TextBox 59"/>
          <p:cNvSpPr txBox="1">
            <a:spLocks noChangeArrowheads="1"/>
          </p:cNvSpPr>
          <p:nvPr/>
        </p:nvSpPr>
        <p:spPr bwMode="auto">
          <a:xfrm flipH="1">
            <a:off x="5842819" y="3561847"/>
            <a:ext cx="126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170" eaLnBrk="0" hangingPunct="0">
              <a:defRPr sz="2400" b="1"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zh-CN" dirty="0"/>
              <a:t>可读性</a:t>
            </a:r>
            <a:endParaRPr lang="en-US" altLang="ko-KR" dirty="0"/>
          </a:p>
        </p:txBody>
      </p:sp>
      <p:sp>
        <p:nvSpPr>
          <p:cNvPr id="188" name="TextBox 59"/>
          <p:cNvSpPr txBox="1">
            <a:spLocks noChangeArrowheads="1"/>
          </p:cNvSpPr>
          <p:nvPr/>
        </p:nvSpPr>
        <p:spPr bwMode="auto">
          <a:xfrm flipH="1">
            <a:off x="7809282" y="3561847"/>
            <a:ext cx="126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170" eaLnBrk="0" hangingPunct="0">
              <a:defRPr sz="2400" b="1"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zh-CN" dirty="0"/>
              <a:t>稳健性</a:t>
            </a:r>
            <a:endParaRPr lang="en-US" altLang="ko-KR" dirty="0"/>
          </a:p>
        </p:txBody>
      </p:sp>
      <p:sp>
        <p:nvSpPr>
          <p:cNvPr id="189" name="TextBox 59"/>
          <p:cNvSpPr txBox="1">
            <a:spLocks noChangeArrowheads="1"/>
          </p:cNvSpPr>
          <p:nvPr/>
        </p:nvSpPr>
        <p:spPr bwMode="auto">
          <a:xfrm flipH="1">
            <a:off x="9408629" y="3429000"/>
            <a:ext cx="221961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170" eaLnBrk="0" hangingPunct="0">
              <a:defRPr sz="2400" b="1"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zh-CN" dirty="0"/>
              <a:t>高效率与低存储量需求</a:t>
            </a:r>
            <a:endParaRPr lang="en-US" altLang="ko-KR" dirty="0"/>
          </a:p>
        </p:txBody>
      </p:sp>
      <p:sp>
        <p:nvSpPr>
          <p:cNvPr id="190" name="TextBox 107"/>
          <p:cNvSpPr txBox="1"/>
          <p:nvPr/>
        </p:nvSpPr>
        <p:spPr>
          <a:xfrm>
            <a:off x="1191531" y="4632913"/>
            <a:ext cx="10122441" cy="153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l"/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</a:rPr>
              <a:t>若需要你组织一台新年联欢会，你会怎么做？先确定节目，以节目选人；还是把指定几个人自己选节目，然后把它们协调成一台联欢会？可能还有更好的办法吧？</a:t>
            </a:r>
          </a:p>
        </p:txBody>
      </p:sp>
      <p:sp>
        <p:nvSpPr>
          <p:cNvPr id="191" name="TextBox 59"/>
          <p:cNvSpPr txBox="1">
            <a:spLocks noChangeArrowheads="1"/>
          </p:cNvSpPr>
          <p:nvPr/>
        </p:nvSpPr>
        <p:spPr bwMode="auto">
          <a:xfrm flipH="1">
            <a:off x="1283826" y="1042858"/>
            <a:ext cx="1886066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170" eaLnBrk="0" hangingPunct="0">
              <a:defRPr sz="2400" b="1"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2800"/>
              <a:t>算法设计</a:t>
            </a:r>
            <a:r>
              <a:rPr lang="zh-CN" altLang="zh-CN" sz="2800"/>
              <a:t>质量指标</a:t>
            </a:r>
            <a:endParaRPr lang="en-US" altLang="ko-KR" dirty="0"/>
          </a:p>
        </p:txBody>
      </p:sp>
      <p:grpSp>
        <p:nvGrpSpPr>
          <p:cNvPr id="192" name="组合 191"/>
          <p:cNvGrpSpPr/>
          <p:nvPr/>
        </p:nvGrpSpPr>
        <p:grpSpPr>
          <a:xfrm>
            <a:off x="5189203" y="2639494"/>
            <a:ext cx="600770" cy="203131"/>
            <a:chOff x="2957773" y="3083499"/>
            <a:chExt cx="600770" cy="203131"/>
          </a:xfrm>
        </p:grpSpPr>
        <p:sp>
          <p:nvSpPr>
            <p:cNvPr id="193" name="矩形 192"/>
            <p:cNvSpPr/>
            <p:nvPr/>
          </p:nvSpPr>
          <p:spPr>
            <a:xfrm>
              <a:off x="3061932" y="3167064"/>
              <a:ext cx="364685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3355411" y="3083499"/>
              <a:ext cx="203132" cy="2031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2957773" y="3108507"/>
              <a:ext cx="153116" cy="15311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7155666" y="2639494"/>
            <a:ext cx="600770" cy="203131"/>
            <a:chOff x="2957773" y="3083499"/>
            <a:chExt cx="600770" cy="203131"/>
          </a:xfrm>
        </p:grpSpPr>
        <p:sp>
          <p:nvSpPr>
            <p:cNvPr id="197" name="矩形 196"/>
            <p:cNvSpPr/>
            <p:nvPr/>
          </p:nvSpPr>
          <p:spPr>
            <a:xfrm>
              <a:off x="3061932" y="3167064"/>
              <a:ext cx="364685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3355411" y="3083499"/>
              <a:ext cx="203132" cy="2031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2957773" y="3108507"/>
              <a:ext cx="153116" cy="15311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9122128" y="2639494"/>
            <a:ext cx="600770" cy="203131"/>
            <a:chOff x="2957773" y="3083499"/>
            <a:chExt cx="600770" cy="203131"/>
          </a:xfrm>
        </p:grpSpPr>
        <p:sp>
          <p:nvSpPr>
            <p:cNvPr id="201" name="矩形 200"/>
            <p:cNvSpPr/>
            <p:nvPr/>
          </p:nvSpPr>
          <p:spPr>
            <a:xfrm>
              <a:off x="3061932" y="3167064"/>
              <a:ext cx="364685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3355411" y="3083499"/>
              <a:ext cx="203132" cy="20313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2957773" y="3108507"/>
              <a:ext cx="153116" cy="15311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dist="12700" dir="1380000" sx="92000" sy="92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3644857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1.1.3 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算法设计及基本方法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5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450"/>
                            </p:stCondLst>
                            <p:childTnLst>
                              <p:par>
                                <p:cTn id="7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  <p:bldP spid="188" grpId="0"/>
      <p:bldP spid="189" grpId="0"/>
      <p:bldP spid="190" grpId="0"/>
      <p:bldP spid="191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600502" y="1619122"/>
            <a:ext cx="2213262" cy="4813402"/>
          </a:xfrm>
          <a:custGeom>
            <a:avLst/>
            <a:gdLst>
              <a:gd name="connsiteX0" fmla="*/ 1944000 w 1944000"/>
              <a:gd name="connsiteY0" fmla="*/ 0 h 5642511"/>
              <a:gd name="connsiteX1" fmla="*/ 1944000 w 1944000"/>
              <a:gd name="connsiteY1" fmla="*/ 5642511 h 5642511"/>
              <a:gd name="connsiteX2" fmla="*/ 1890038 w 1944000"/>
              <a:gd name="connsiteY2" fmla="*/ 5612121 h 5642511"/>
              <a:gd name="connsiteX3" fmla="*/ 134700 w 1944000"/>
              <a:gd name="connsiteY3" fmla="*/ 5062480 h 5642511"/>
              <a:gd name="connsiteX4" fmla="*/ 0 w 1944000"/>
              <a:gd name="connsiteY4" fmla="*/ 5035067 h 5642511"/>
              <a:gd name="connsiteX5" fmla="*/ 0 w 1944000"/>
              <a:gd name="connsiteY5" fmla="*/ 607444 h 5642511"/>
              <a:gd name="connsiteX6" fmla="*/ 134700 w 1944000"/>
              <a:gd name="connsiteY6" fmla="*/ 580031 h 5642511"/>
              <a:gd name="connsiteX7" fmla="*/ 1890038 w 1944000"/>
              <a:gd name="connsiteY7" fmla="*/ 30390 h 5642511"/>
              <a:gd name="connsiteX8" fmla="*/ 1944000 w 1944000"/>
              <a:gd name="connsiteY8" fmla="*/ 0 h 564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000" h="5642511">
                <a:moveTo>
                  <a:pt x="1944000" y="0"/>
                </a:moveTo>
                <a:lnTo>
                  <a:pt x="1944000" y="5642511"/>
                </a:lnTo>
                <a:lnTo>
                  <a:pt x="1890038" y="5612121"/>
                </a:lnTo>
                <a:cubicBezTo>
                  <a:pt x="1500756" y="5411959"/>
                  <a:pt x="901968" y="5226559"/>
                  <a:pt x="134700" y="5062480"/>
                </a:cubicBezTo>
                <a:lnTo>
                  <a:pt x="0" y="5035067"/>
                </a:lnTo>
                <a:lnTo>
                  <a:pt x="0" y="607444"/>
                </a:lnTo>
                <a:lnTo>
                  <a:pt x="134700" y="580031"/>
                </a:lnTo>
                <a:cubicBezTo>
                  <a:pt x="901968" y="415953"/>
                  <a:pt x="1500756" y="230552"/>
                  <a:pt x="1890038" y="30390"/>
                </a:cubicBezTo>
                <a:lnTo>
                  <a:pt x="194400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76200" dist="635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>
            <a:off x="2889440" y="2148848"/>
            <a:ext cx="2172276" cy="3753951"/>
          </a:xfrm>
          <a:custGeom>
            <a:avLst/>
            <a:gdLst>
              <a:gd name="connsiteX0" fmla="*/ 1908000 w 1908000"/>
              <a:gd name="connsiteY0" fmla="*/ 0 h 4400569"/>
              <a:gd name="connsiteX1" fmla="*/ 1908000 w 1908000"/>
              <a:gd name="connsiteY1" fmla="*/ 4400569 h 4400569"/>
              <a:gd name="connsiteX2" fmla="*/ 1770142 w 1908000"/>
              <a:gd name="connsiteY2" fmla="*/ 4372513 h 4400569"/>
              <a:gd name="connsiteX3" fmla="*/ 222086 w 1908000"/>
              <a:gd name="connsiteY3" fmla="*/ 4124937 h 4400569"/>
              <a:gd name="connsiteX4" fmla="*/ 0 w 1908000"/>
              <a:gd name="connsiteY4" fmla="*/ 4097026 h 4400569"/>
              <a:gd name="connsiteX5" fmla="*/ 0 w 1908000"/>
              <a:gd name="connsiteY5" fmla="*/ 303543 h 4400569"/>
              <a:gd name="connsiteX6" fmla="*/ 222086 w 1908000"/>
              <a:gd name="connsiteY6" fmla="*/ 275631 h 4400569"/>
              <a:gd name="connsiteX7" fmla="*/ 1770142 w 1908000"/>
              <a:gd name="connsiteY7" fmla="*/ 28055 h 4400569"/>
              <a:gd name="connsiteX8" fmla="*/ 1908000 w 1908000"/>
              <a:gd name="connsiteY8" fmla="*/ 0 h 44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000" h="4400569">
                <a:moveTo>
                  <a:pt x="1908000" y="0"/>
                </a:moveTo>
                <a:lnTo>
                  <a:pt x="1908000" y="4400569"/>
                </a:lnTo>
                <a:lnTo>
                  <a:pt x="1770142" y="4372513"/>
                </a:lnTo>
                <a:cubicBezTo>
                  <a:pt x="1304672" y="4282311"/>
                  <a:pt x="786104" y="4199378"/>
                  <a:pt x="222086" y="4124937"/>
                </a:cubicBezTo>
                <a:lnTo>
                  <a:pt x="0" y="4097026"/>
                </a:lnTo>
                <a:lnTo>
                  <a:pt x="0" y="303543"/>
                </a:lnTo>
                <a:lnTo>
                  <a:pt x="222086" y="275631"/>
                </a:lnTo>
                <a:cubicBezTo>
                  <a:pt x="786104" y="201190"/>
                  <a:pt x="1304672" y="118257"/>
                  <a:pt x="1770142" y="28055"/>
                </a:cubicBezTo>
                <a:lnTo>
                  <a:pt x="1908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flipH="1">
            <a:off x="5137389" y="2414914"/>
            <a:ext cx="2131292" cy="3221817"/>
          </a:xfrm>
          <a:custGeom>
            <a:avLst/>
            <a:gdLst>
              <a:gd name="connsiteX0" fmla="*/ 1872001 w 1872001"/>
              <a:gd name="connsiteY0" fmla="*/ 0 h 3776776"/>
              <a:gd name="connsiteX1" fmla="*/ 1872001 w 1872001"/>
              <a:gd name="connsiteY1" fmla="*/ 3776776 h 3776776"/>
              <a:gd name="connsiteX2" fmla="*/ 1729141 w 1872001"/>
              <a:gd name="connsiteY2" fmla="*/ 3758821 h 3776776"/>
              <a:gd name="connsiteX3" fmla="*/ 339813 w 1872001"/>
              <a:gd name="connsiteY3" fmla="*/ 3616419 h 3776776"/>
              <a:gd name="connsiteX4" fmla="*/ 0 w 1872001"/>
              <a:gd name="connsiteY4" fmla="*/ 3588585 h 3776776"/>
              <a:gd name="connsiteX5" fmla="*/ 0 w 1872001"/>
              <a:gd name="connsiteY5" fmla="*/ 188191 h 3776776"/>
              <a:gd name="connsiteX6" fmla="*/ 339813 w 1872001"/>
              <a:gd name="connsiteY6" fmla="*/ 160357 h 3776776"/>
              <a:gd name="connsiteX7" fmla="*/ 1729141 w 1872001"/>
              <a:gd name="connsiteY7" fmla="*/ 17955 h 3776776"/>
              <a:gd name="connsiteX8" fmla="*/ 1872001 w 1872001"/>
              <a:gd name="connsiteY8" fmla="*/ 0 h 37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001" h="3776776">
                <a:moveTo>
                  <a:pt x="1872001" y="0"/>
                </a:moveTo>
                <a:lnTo>
                  <a:pt x="1872001" y="3776776"/>
                </a:lnTo>
                <a:lnTo>
                  <a:pt x="1729141" y="3758821"/>
                </a:lnTo>
                <a:cubicBezTo>
                  <a:pt x="1289443" y="3706233"/>
                  <a:pt x="825257" y="3658593"/>
                  <a:pt x="339813" y="3616419"/>
                </a:cubicBezTo>
                <a:lnTo>
                  <a:pt x="0" y="3588585"/>
                </a:lnTo>
                <a:lnTo>
                  <a:pt x="0" y="188191"/>
                </a:lnTo>
                <a:lnTo>
                  <a:pt x="339813" y="160357"/>
                </a:lnTo>
                <a:cubicBezTo>
                  <a:pt x="825257" y="118183"/>
                  <a:pt x="1289443" y="70543"/>
                  <a:pt x="1729141" y="17955"/>
                </a:cubicBezTo>
                <a:lnTo>
                  <a:pt x="1872001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76200" dist="635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20000">
            <a:off x="3006830" y="3238414"/>
            <a:ext cx="1951799" cy="144654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结构化方法总的指导思想是自顶向下、逐步求精。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875231" y="612604"/>
            <a:ext cx="287448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．结构化方法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C4C2FF-4F26-41E6-8417-7F21CFAAF1A3}"/>
              </a:ext>
            </a:extLst>
          </p:cNvPr>
          <p:cNvSpPr/>
          <p:nvPr/>
        </p:nvSpPr>
        <p:spPr>
          <a:xfrm rot="60000">
            <a:off x="7347150" y="2559541"/>
            <a:ext cx="195179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自顶向下？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D2DD64-F5B9-4D24-B2BF-CFC80E438335}"/>
              </a:ext>
            </a:extLst>
          </p:cNvPr>
          <p:cNvSpPr/>
          <p:nvPr/>
        </p:nvSpPr>
        <p:spPr>
          <a:xfrm rot="60000">
            <a:off x="9893067" y="3810383"/>
            <a:ext cx="195179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逐步求精？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DE7EFB-34E4-4EF2-8448-075353E1AEFA}"/>
              </a:ext>
            </a:extLst>
          </p:cNvPr>
          <p:cNvSpPr/>
          <p:nvPr/>
        </p:nvSpPr>
        <p:spPr>
          <a:xfrm rot="60000">
            <a:off x="7934045" y="4818584"/>
            <a:ext cx="195179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模块化？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552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4" grpId="0"/>
      <p:bldP spid="18" grpId="0"/>
      <p:bldP spid="13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600502" y="1619122"/>
            <a:ext cx="2213262" cy="4813402"/>
          </a:xfrm>
          <a:custGeom>
            <a:avLst/>
            <a:gdLst>
              <a:gd name="connsiteX0" fmla="*/ 1944000 w 1944000"/>
              <a:gd name="connsiteY0" fmla="*/ 0 h 5642511"/>
              <a:gd name="connsiteX1" fmla="*/ 1944000 w 1944000"/>
              <a:gd name="connsiteY1" fmla="*/ 5642511 h 5642511"/>
              <a:gd name="connsiteX2" fmla="*/ 1890038 w 1944000"/>
              <a:gd name="connsiteY2" fmla="*/ 5612121 h 5642511"/>
              <a:gd name="connsiteX3" fmla="*/ 134700 w 1944000"/>
              <a:gd name="connsiteY3" fmla="*/ 5062480 h 5642511"/>
              <a:gd name="connsiteX4" fmla="*/ 0 w 1944000"/>
              <a:gd name="connsiteY4" fmla="*/ 5035067 h 5642511"/>
              <a:gd name="connsiteX5" fmla="*/ 0 w 1944000"/>
              <a:gd name="connsiteY5" fmla="*/ 607444 h 5642511"/>
              <a:gd name="connsiteX6" fmla="*/ 134700 w 1944000"/>
              <a:gd name="connsiteY6" fmla="*/ 580031 h 5642511"/>
              <a:gd name="connsiteX7" fmla="*/ 1890038 w 1944000"/>
              <a:gd name="connsiteY7" fmla="*/ 30390 h 5642511"/>
              <a:gd name="connsiteX8" fmla="*/ 1944000 w 1944000"/>
              <a:gd name="connsiteY8" fmla="*/ 0 h 564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000" h="5642511">
                <a:moveTo>
                  <a:pt x="1944000" y="0"/>
                </a:moveTo>
                <a:lnTo>
                  <a:pt x="1944000" y="5642511"/>
                </a:lnTo>
                <a:lnTo>
                  <a:pt x="1890038" y="5612121"/>
                </a:lnTo>
                <a:cubicBezTo>
                  <a:pt x="1500756" y="5411959"/>
                  <a:pt x="901968" y="5226559"/>
                  <a:pt x="134700" y="5062480"/>
                </a:cubicBezTo>
                <a:lnTo>
                  <a:pt x="0" y="5035067"/>
                </a:lnTo>
                <a:lnTo>
                  <a:pt x="0" y="607444"/>
                </a:lnTo>
                <a:lnTo>
                  <a:pt x="134700" y="580031"/>
                </a:lnTo>
                <a:cubicBezTo>
                  <a:pt x="901968" y="415953"/>
                  <a:pt x="1500756" y="230552"/>
                  <a:pt x="1890038" y="30390"/>
                </a:cubicBezTo>
                <a:lnTo>
                  <a:pt x="194400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76200" dist="635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>
            <a:off x="2889440" y="2148848"/>
            <a:ext cx="2172276" cy="3753951"/>
          </a:xfrm>
          <a:custGeom>
            <a:avLst/>
            <a:gdLst>
              <a:gd name="connsiteX0" fmla="*/ 1908000 w 1908000"/>
              <a:gd name="connsiteY0" fmla="*/ 0 h 4400569"/>
              <a:gd name="connsiteX1" fmla="*/ 1908000 w 1908000"/>
              <a:gd name="connsiteY1" fmla="*/ 4400569 h 4400569"/>
              <a:gd name="connsiteX2" fmla="*/ 1770142 w 1908000"/>
              <a:gd name="connsiteY2" fmla="*/ 4372513 h 4400569"/>
              <a:gd name="connsiteX3" fmla="*/ 222086 w 1908000"/>
              <a:gd name="connsiteY3" fmla="*/ 4124937 h 4400569"/>
              <a:gd name="connsiteX4" fmla="*/ 0 w 1908000"/>
              <a:gd name="connsiteY4" fmla="*/ 4097026 h 4400569"/>
              <a:gd name="connsiteX5" fmla="*/ 0 w 1908000"/>
              <a:gd name="connsiteY5" fmla="*/ 303543 h 4400569"/>
              <a:gd name="connsiteX6" fmla="*/ 222086 w 1908000"/>
              <a:gd name="connsiteY6" fmla="*/ 275631 h 4400569"/>
              <a:gd name="connsiteX7" fmla="*/ 1770142 w 1908000"/>
              <a:gd name="connsiteY7" fmla="*/ 28055 h 4400569"/>
              <a:gd name="connsiteX8" fmla="*/ 1908000 w 1908000"/>
              <a:gd name="connsiteY8" fmla="*/ 0 h 440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000" h="4400569">
                <a:moveTo>
                  <a:pt x="1908000" y="0"/>
                </a:moveTo>
                <a:lnTo>
                  <a:pt x="1908000" y="4400569"/>
                </a:lnTo>
                <a:lnTo>
                  <a:pt x="1770142" y="4372513"/>
                </a:lnTo>
                <a:cubicBezTo>
                  <a:pt x="1304672" y="4282311"/>
                  <a:pt x="786104" y="4199378"/>
                  <a:pt x="222086" y="4124937"/>
                </a:cubicBezTo>
                <a:lnTo>
                  <a:pt x="0" y="4097026"/>
                </a:lnTo>
                <a:lnTo>
                  <a:pt x="0" y="303543"/>
                </a:lnTo>
                <a:lnTo>
                  <a:pt x="222086" y="275631"/>
                </a:lnTo>
                <a:cubicBezTo>
                  <a:pt x="786104" y="201190"/>
                  <a:pt x="1304672" y="118257"/>
                  <a:pt x="1770142" y="28055"/>
                </a:cubicBezTo>
                <a:lnTo>
                  <a:pt x="1908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flipH="1">
            <a:off x="5137389" y="2414914"/>
            <a:ext cx="2131292" cy="3221817"/>
          </a:xfrm>
          <a:custGeom>
            <a:avLst/>
            <a:gdLst>
              <a:gd name="connsiteX0" fmla="*/ 1872001 w 1872001"/>
              <a:gd name="connsiteY0" fmla="*/ 0 h 3776776"/>
              <a:gd name="connsiteX1" fmla="*/ 1872001 w 1872001"/>
              <a:gd name="connsiteY1" fmla="*/ 3776776 h 3776776"/>
              <a:gd name="connsiteX2" fmla="*/ 1729141 w 1872001"/>
              <a:gd name="connsiteY2" fmla="*/ 3758821 h 3776776"/>
              <a:gd name="connsiteX3" fmla="*/ 339813 w 1872001"/>
              <a:gd name="connsiteY3" fmla="*/ 3616419 h 3776776"/>
              <a:gd name="connsiteX4" fmla="*/ 0 w 1872001"/>
              <a:gd name="connsiteY4" fmla="*/ 3588585 h 3776776"/>
              <a:gd name="connsiteX5" fmla="*/ 0 w 1872001"/>
              <a:gd name="connsiteY5" fmla="*/ 188191 h 3776776"/>
              <a:gd name="connsiteX6" fmla="*/ 339813 w 1872001"/>
              <a:gd name="connsiteY6" fmla="*/ 160357 h 3776776"/>
              <a:gd name="connsiteX7" fmla="*/ 1729141 w 1872001"/>
              <a:gd name="connsiteY7" fmla="*/ 17955 h 3776776"/>
              <a:gd name="connsiteX8" fmla="*/ 1872001 w 1872001"/>
              <a:gd name="connsiteY8" fmla="*/ 0 h 37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001" h="3776776">
                <a:moveTo>
                  <a:pt x="1872001" y="0"/>
                </a:moveTo>
                <a:lnTo>
                  <a:pt x="1872001" y="3776776"/>
                </a:lnTo>
                <a:lnTo>
                  <a:pt x="1729141" y="3758821"/>
                </a:lnTo>
                <a:cubicBezTo>
                  <a:pt x="1289443" y="3706233"/>
                  <a:pt x="825257" y="3658593"/>
                  <a:pt x="339813" y="3616419"/>
                </a:cubicBezTo>
                <a:lnTo>
                  <a:pt x="0" y="3588585"/>
                </a:lnTo>
                <a:lnTo>
                  <a:pt x="0" y="188191"/>
                </a:lnTo>
                <a:lnTo>
                  <a:pt x="339813" y="160357"/>
                </a:lnTo>
                <a:cubicBezTo>
                  <a:pt x="825257" y="118183"/>
                  <a:pt x="1289443" y="70543"/>
                  <a:pt x="1729141" y="17955"/>
                </a:cubicBezTo>
                <a:lnTo>
                  <a:pt x="1872001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76200" dist="635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7344354" y="2584120"/>
            <a:ext cx="2090304" cy="2891454"/>
          </a:xfrm>
          <a:custGeom>
            <a:avLst/>
            <a:gdLst>
              <a:gd name="connsiteX0" fmla="*/ 1836000 w 1836000"/>
              <a:gd name="connsiteY0" fmla="*/ 0 h 3389507"/>
              <a:gd name="connsiteX1" fmla="*/ 1836000 w 1836000"/>
              <a:gd name="connsiteY1" fmla="*/ 3389507 h 3389507"/>
              <a:gd name="connsiteX2" fmla="*/ 1749872 w 1836000"/>
              <a:gd name="connsiteY2" fmla="*/ 3382452 h 3389507"/>
              <a:gd name="connsiteX3" fmla="*/ 194779 w 1836000"/>
              <a:gd name="connsiteY3" fmla="*/ 3284461 h 3389507"/>
              <a:gd name="connsiteX4" fmla="*/ 0 w 1836000"/>
              <a:gd name="connsiteY4" fmla="*/ 3275616 h 3389507"/>
              <a:gd name="connsiteX5" fmla="*/ 0 w 1836000"/>
              <a:gd name="connsiteY5" fmla="*/ 113892 h 3389507"/>
              <a:gd name="connsiteX6" fmla="*/ 194779 w 1836000"/>
              <a:gd name="connsiteY6" fmla="*/ 105046 h 3389507"/>
              <a:gd name="connsiteX7" fmla="*/ 1749872 w 1836000"/>
              <a:gd name="connsiteY7" fmla="*/ 7055 h 3389507"/>
              <a:gd name="connsiteX8" fmla="*/ 1836000 w 1836000"/>
              <a:gd name="connsiteY8" fmla="*/ 0 h 338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6000" h="3389507">
                <a:moveTo>
                  <a:pt x="1836000" y="0"/>
                </a:moveTo>
                <a:lnTo>
                  <a:pt x="1836000" y="3389507"/>
                </a:lnTo>
                <a:lnTo>
                  <a:pt x="1749872" y="3382452"/>
                </a:lnTo>
                <a:cubicBezTo>
                  <a:pt x="1250614" y="3343979"/>
                  <a:pt x="731173" y="3311143"/>
                  <a:pt x="194779" y="3284461"/>
                </a:cubicBezTo>
                <a:lnTo>
                  <a:pt x="0" y="3275616"/>
                </a:lnTo>
                <a:lnTo>
                  <a:pt x="0" y="113892"/>
                </a:lnTo>
                <a:lnTo>
                  <a:pt x="194779" y="105046"/>
                </a:lnTo>
                <a:cubicBezTo>
                  <a:pt x="731173" y="78364"/>
                  <a:pt x="1250614" y="45529"/>
                  <a:pt x="1749872" y="7055"/>
                </a:cubicBezTo>
                <a:lnTo>
                  <a:pt x="1836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9510337" y="2679828"/>
            <a:ext cx="2049317" cy="2691992"/>
          </a:xfrm>
          <a:custGeom>
            <a:avLst/>
            <a:gdLst>
              <a:gd name="connsiteX0" fmla="*/ 1800000 w 1800000"/>
              <a:gd name="connsiteY0" fmla="*/ 0 h 3155687"/>
              <a:gd name="connsiteX1" fmla="*/ 1800000 w 1800000"/>
              <a:gd name="connsiteY1" fmla="*/ 3155687 h 3155687"/>
              <a:gd name="connsiteX2" fmla="*/ 1519322 w 1800000"/>
              <a:gd name="connsiteY2" fmla="*/ 3142940 h 3155687"/>
              <a:gd name="connsiteX3" fmla="*/ 404432 w 1800000"/>
              <a:gd name="connsiteY3" fmla="*/ 3106485 h 3155687"/>
              <a:gd name="connsiteX4" fmla="*/ 0 w 1800000"/>
              <a:gd name="connsiteY4" fmla="*/ 3098266 h 3155687"/>
              <a:gd name="connsiteX5" fmla="*/ 0 w 1800000"/>
              <a:gd name="connsiteY5" fmla="*/ 57421 h 3155687"/>
              <a:gd name="connsiteX6" fmla="*/ 404432 w 1800000"/>
              <a:gd name="connsiteY6" fmla="*/ 49202 h 3155687"/>
              <a:gd name="connsiteX7" fmla="*/ 1519322 w 1800000"/>
              <a:gd name="connsiteY7" fmla="*/ 12747 h 3155687"/>
              <a:gd name="connsiteX8" fmla="*/ 1800000 w 1800000"/>
              <a:gd name="connsiteY8" fmla="*/ 0 h 31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3155687">
                <a:moveTo>
                  <a:pt x="1800000" y="0"/>
                </a:moveTo>
                <a:lnTo>
                  <a:pt x="1800000" y="3155687"/>
                </a:lnTo>
                <a:lnTo>
                  <a:pt x="1519322" y="3142940"/>
                </a:lnTo>
                <a:cubicBezTo>
                  <a:pt x="1154429" y="3127926"/>
                  <a:pt x="782481" y="3115723"/>
                  <a:pt x="404432" y="3106485"/>
                </a:cubicBezTo>
                <a:lnTo>
                  <a:pt x="0" y="3098266"/>
                </a:lnTo>
                <a:lnTo>
                  <a:pt x="0" y="57421"/>
                </a:lnTo>
                <a:lnTo>
                  <a:pt x="404432" y="49202"/>
                </a:lnTo>
                <a:cubicBezTo>
                  <a:pt x="782481" y="39964"/>
                  <a:pt x="1154430" y="27761"/>
                  <a:pt x="1519322" y="12747"/>
                </a:cubicBezTo>
                <a:lnTo>
                  <a:pt x="180000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76200" dist="63500" dir="135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20000">
            <a:off x="2983271" y="2747021"/>
            <a:ext cx="1984612" cy="2585315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设计步骤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在给定的问题域中抽象地识别出类和对象。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识别这些对象和类的语义。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识别这些类和对象之间的关系。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实现类和对象。</a:t>
            </a: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7458337" y="3358987"/>
            <a:ext cx="1844223" cy="15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000" b="1">
                <a:solidFill>
                  <a:schemeClr val="bg1"/>
                </a:solidFill>
              </a:rPr>
              <a:t>抽象、对象</a:t>
            </a:r>
            <a:r>
              <a:rPr lang="zh-CN" altLang="zh-CN" sz="2000" b="1" dirty="0">
                <a:solidFill>
                  <a:schemeClr val="bg1"/>
                </a:solidFill>
              </a:rPr>
              <a:t>、消息、</a:t>
            </a:r>
            <a:r>
              <a:rPr lang="zh-CN" altLang="zh-CN" sz="2000" b="1">
                <a:solidFill>
                  <a:schemeClr val="bg1"/>
                </a:solidFill>
              </a:rPr>
              <a:t>类、封装、继承、多态性</a:t>
            </a:r>
            <a:endParaRPr lang="zh-CN" altLang="en-US" sz="1050" b="1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670047" y="612604"/>
            <a:ext cx="328485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．面向对象方法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34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414992" y="1823185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1" name="圆角矩形 10"/>
          <p:cNvSpPr/>
          <p:nvPr/>
        </p:nvSpPr>
        <p:spPr>
          <a:xfrm>
            <a:off x="3414992" y="2980144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2" name="圆角矩形 11"/>
          <p:cNvSpPr/>
          <p:nvPr/>
        </p:nvSpPr>
        <p:spPr>
          <a:xfrm>
            <a:off x="3414992" y="4137101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6" name="圆角矩形 5"/>
          <p:cNvSpPr/>
          <p:nvPr/>
        </p:nvSpPr>
        <p:spPr>
          <a:xfrm>
            <a:off x="3414992" y="666228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19" name="圆角矩形 18"/>
          <p:cNvSpPr/>
          <p:nvPr/>
        </p:nvSpPr>
        <p:spPr>
          <a:xfrm>
            <a:off x="3414992" y="5292209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21" name="文本框 20"/>
          <p:cNvSpPr txBox="1"/>
          <p:nvPr/>
        </p:nvSpPr>
        <p:spPr>
          <a:xfrm>
            <a:off x="4134033" y="844435"/>
            <a:ext cx="846477" cy="95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54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42"/>
          <p:cNvSpPr txBox="1"/>
          <p:nvPr/>
        </p:nvSpPr>
        <p:spPr>
          <a:xfrm>
            <a:off x="5009697" y="858290"/>
            <a:ext cx="2962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自顶向下设计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从抽象到具体</a:t>
            </a:r>
          </a:p>
        </p:txBody>
      </p:sp>
      <p:sp>
        <p:nvSpPr>
          <p:cNvPr id="29" name="文本框 28"/>
          <p:cNvSpPr txBox="1"/>
          <p:nvPr/>
        </p:nvSpPr>
        <p:spPr>
          <a:xfrm flipH="1">
            <a:off x="7144641" y="2001761"/>
            <a:ext cx="904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zh-CN" altLang="en-US" sz="54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42"/>
          <p:cNvSpPr txBox="1"/>
          <p:nvPr/>
        </p:nvSpPr>
        <p:spPr>
          <a:xfrm flipH="1">
            <a:off x="4211168" y="2015616"/>
            <a:ext cx="2962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模块划分的基本要求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简单性、独立性和完整性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34033" y="3159088"/>
            <a:ext cx="952244" cy="95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3"/>
                </a:solidFill>
                <a:latin typeface="Impact" panose="020B0806030902050204" pitchFamily="34" charset="0"/>
              </a:rPr>
              <a:t>03</a:t>
            </a:r>
            <a:endParaRPr lang="zh-CN" altLang="en-US" sz="5400" dirty="0">
              <a:solidFill>
                <a:schemeClr val="accent3"/>
              </a:solidFill>
              <a:latin typeface="Impact" panose="020B0806030902050204" pitchFamily="34" charset="0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5075706" y="3378360"/>
            <a:ext cx="2962224" cy="41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模块间</a:t>
            </a:r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</a:rPr>
              <a:t>的接口处理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flipH="1">
            <a:off x="7118297" y="4316417"/>
            <a:ext cx="930759" cy="95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accent4"/>
                </a:solidFill>
                <a:latin typeface="Impact" panose="020B0806030902050204" pitchFamily="34" charset="0"/>
              </a:rPr>
              <a:t>04</a:t>
            </a:r>
            <a:endParaRPr lang="zh-CN" altLang="en-US" sz="5400" dirty="0">
              <a:solidFill>
                <a:schemeClr val="accent4"/>
              </a:solidFill>
              <a:latin typeface="Impact" panose="020B0806030902050204" pitchFamily="34" charset="0"/>
            </a:endParaRPr>
          </a:p>
        </p:txBody>
      </p:sp>
      <p:sp>
        <p:nvSpPr>
          <p:cNvPr id="38" name="TextBox 42"/>
          <p:cNvSpPr txBox="1"/>
          <p:nvPr/>
        </p:nvSpPr>
        <p:spPr>
          <a:xfrm flipH="1">
            <a:off x="4211168" y="4330272"/>
            <a:ext cx="2962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算法细节设计的基本方法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从具体到抽象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231220" y="666228"/>
            <a:ext cx="1303470" cy="1303696"/>
            <a:chOff x="2657311" y="1596606"/>
            <a:chExt cx="1303470" cy="1303696"/>
          </a:xfrm>
        </p:grpSpPr>
        <p:grpSp>
          <p:nvGrpSpPr>
            <p:cNvPr id="3" name="组合 2"/>
            <p:cNvGrpSpPr/>
            <p:nvPr/>
          </p:nvGrpSpPr>
          <p:grpSpPr>
            <a:xfrm>
              <a:off x="2657311" y="1596606"/>
              <a:ext cx="1303470" cy="1303696"/>
              <a:chOff x="5054033" y="1695602"/>
              <a:chExt cx="765599" cy="765732"/>
            </a:xfrm>
          </p:grpSpPr>
          <p:sp>
            <p:nvSpPr>
              <p:cNvPr id="4" name="椭圆 27"/>
              <p:cNvSpPr>
                <a:spLocks noChangeArrowheads="1"/>
              </p:cNvSpPr>
              <p:nvPr/>
            </p:nvSpPr>
            <p:spPr bwMode="auto">
              <a:xfrm>
                <a:off x="5054033" y="1695602"/>
                <a:ext cx="765599" cy="765732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5" name="椭圆 28"/>
              <p:cNvSpPr>
                <a:spLocks noChangeArrowheads="1"/>
              </p:cNvSpPr>
              <p:nvPr/>
            </p:nvSpPr>
            <p:spPr bwMode="auto">
              <a:xfrm>
                <a:off x="5139119" y="1780703"/>
                <a:ext cx="595426" cy="595530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 dirty="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</p:grpSp>
        <p:sp>
          <p:nvSpPr>
            <p:cNvPr id="45" name="任意多边形 44"/>
            <p:cNvSpPr>
              <a:spLocks/>
            </p:cNvSpPr>
            <p:nvPr/>
          </p:nvSpPr>
          <p:spPr bwMode="auto">
            <a:xfrm>
              <a:off x="3046757" y="1994001"/>
              <a:ext cx="524579" cy="508905"/>
            </a:xfrm>
            <a:custGeom>
              <a:avLst/>
              <a:gdLst>
                <a:gd name="connsiteX0" fmla="*/ 262805 w 519288"/>
                <a:gd name="connsiteY0" fmla="*/ 111558 h 503774"/>
                <a:gd name="connsiteX1" fmla="*/ 439744 w 519288"/>
                <a:gd name="connsiteY1" fmla="*/ 276036 h 503774"/>
                <a:gd name="connsiteX2" fmla="*/ 439744 w 519288"/>
                <a:gd name="connsiteY2" fmla="*/ 484796 h 503774"/>
                <a:gd name="connsiteX3" fmla="*/ 433425 w 519288"/>
                <a:gd name="connsiteY3" fmla="*/ 503774 h 503774"/>
                <a:gd name="connsiteX4" fmla="*/ 414467 w 519288"/>
                <a:gd name="connsiteY4" fmla="*/ 503774 h 503774"/>
                <a:gd name="connsiteX5" fmla="*/ 319678 w 519288"/>
                <a:gd name="connsiteY5" fmla="*/ 503774 h 503774"/>
                <a:gd name="connsiteX6" fmla="*/ 313359 w 519288"/>
                <a:gd name="connsiteY6" fmla="*/ 503774 h 503774"/>
                <a:gd name="connsiteX7" fmla="*/ 307040 w 519288"/>
                <a:gd name="connsiteY7" fmla="*/ 497448 h 503774"/>
                <a:gd name="connsiteX8" fmla="*/ 307040 w 519288"/>
                <a:gd name="connsiteY8" fmla="*/ 396231 h 503774"/>
                <a:gd name="connsiteX9" fmla="*/ 212251 w 519288"/>
                <a:gd name="connsiteY9" fmla="*/ 396231 h 503774"/>
                <a:gd name="connsiteX10" fmla="*/ 212251 w 519288"/>
                <a:gd name="connsiteY10" fmla="*/ 497448 h 503774"/>
                <a:gd name="connsiteX11" fmla="*/ 212251 w 519288"/>
                <a:gd name="connsiteY11" fmla="*/ 503774 h 503774"/>
                <a:gd name="connsiteX12" fmla="*/ 199612 w 519288"/>
                <a:gd name="connsiteY12" fmla="*/ 503774 h 503774"/>
                <a:gd name="connsiteX13" fmla="*/ 104823 w 519288"/>
                <a:gd name="connsiteY13" fmla="*/ 503774 h 503774"/>
                <a:gd name="connsiteX14" fmla="*/ 92185 w 519288"/>
                <a:gd name="connsiteY14" fmla="*/ 503774 h 503774"/>
                <a:gd name="connsiteX15" fmla="*/ 79546 w 519288"/>
                <a:gd name="connsiteY15" fmla="*/ 484796 h 503774"/>
                <a:gd name="connsiteX16" fmla="*/ 79546 w 519288"/>
                <a:gd name="connsiteY16" fmla="*/ 276036 h 503774"/>
                <a:gd name="connsiteX17" fmla="*/ 259644 w 519288"/>
                <a:gd name="connsiteY17" fmla="*/ 0 h 503774"/>
                <a:gd name="connsiteX18" fmla="*/ 281809 w 519288"/>
                <a:gd name="connsiteY18" fmla="*/ 9516 h 503774"/>
                <a:gd name="connsiteX19" fmla="*/ 370468 w 519288"/>
                <a:gd name="connsiteY19" fmla="*/ 91992 h 503774"/>
                <a:gd name="connsiteX20" fmla="*/ 370468 w 519288"/>
                <a:gd name="connsiteY20" fmla="*/ 22205 h 503774"/>
                <a:gd name="connsiteX21" fmla="*/ 383134 w 519288"/>
                <a:gd name="connsiteY21" fmla="*/ 9516 h 503774"/>
                <a:gd name="connsiteX22" fmla="*/ 414798 w 519288"/>
                <a:gd name="connsiteY22" fmla="*/ 9516 h 503774"/>
                <a:gd name="connsiteX23" fmla="*/ 427463 w 519288"/>
                <a:gd name="connsiteY23" fmla="*/ 22205 h 503774"/>
                <a:gd name="connsiteX24" fmla="*/ 427463 w 519288"/>
                <a:gd name="connsiteY24" fmla="*/ 142746 h 503774"/>
                <a:gd name="connsiteX25" fmla="*/ 509789 w 519288"/>
                <a:gd name="connsiteY25" fmla="*/ 218877 h 503774"/>
                <a:gd name="connsiteX26" fmla="*/ 509789 w 519288"/>
                <a:gd name="connsiteY26" fmla="*/ 269631 h 503774"/>
                <a:gd name="connsiteX27" fmla="*/ 465460 w 519288"/>
                <a:gd name="connsiteY27" fmla="*/ 269631 h 503774"/>
                <a:gd name="connsiteX28" fmla="*/ 262810 w 519288"/>
                <a:gd name="connsiteY28" fmla="*/ 79303 h 503774"/>
                <a:gd name="connsiteX29" fmla="*/ 60161 w 519288"/>
                <a:gd name="connsiteY29" fmla="*/ 269631 h 503774"/>
                <a:gd name="connsiteX30" fmla="*/ 34830 w 519288"/>
                <a:gd name="connsiteY30" fmla="*/ 275975 h 503774"/>
                <a:gd name="connsiteX31" fmla="*/ 9499 w 519288"/>
                <a:gd name="connsiteY31" fmla="*/ 269631 h 503774"/>
                <a:gd name="connsiteX32" fmla="*/ 9499 w 519288"/>
                <a:gd name="connsiteY32" fmla="*/ 218877 h 503774"/>
                <a:gd name="connsiteX33" fmla="*/ 237479 w 519288"/>
                <a:gd name="connsiteY33" fmla="*/ 9516 h 503774"/>
                <a:gd name="connsiteX34" fmla="*/ 259644 w 519288"/>
                <a:gd name="connsiteY34" fmla="*/ 0 h 50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231220" y="2980144"/>
            <a:ext cx="1303470" cy="1303696"/>
            <a:chOff x="2657311" y="3910522"/>
            <a:chExt cx="1303470" cy="1303696"/>
          </a:xfrm>
        </p:grpSpPr>
        <p:grpSp>
          <p:nvGrpSpPr>
            <p:cNvPr id="13" name="组合 12"/>
            <p:cNvGrpSpPr/>
            <p:nvPr/>
          </p:nvGrpSpPr>
          <p:grpSpPr>
            <a:xfrm>
              <a:off x="2657311" y="3910522"/>
              <a:ext cx="1303470" cy="1303696"/>
              <a:chOff x="5054033" y="1695602"/>
              <a:chExt cx="765599" cy="765732"/>
            </a:xfrm>
          </p:grpSpPr>
          <p:sp>
            <p:nvSpPr>
              <p:cNvPr id="14" name="椭圆 27"/>
              <p:cNvSpPr>
                <a:spLocks noChangeArrowheads="1"/>
              </p:cNvSpPr>
              <p:nvPr/>
            </p:nvSpPr>
            <p:spPr bwMode="auto">
              <a:xfrm>
                <a:off x="5054033" y="1695602"/>
                <a:ext cx="765599" cy="765732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15" name="椭圆 28"/>
              <p:cNvSpPr>
                <a:spLocks noChangeArrowheads="1"/>
              </p:cNvSpPr>
              <p:nvPr/>
            </p:nvSpPr>
            <p:spPr bwMode="auto">
              <a:xfrm>
                <a:off x="5139119" y="1780703"/>
                <a:ext cx="595426" cy="595530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 dirty="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</p:grpSp>
        <p:sp>
          <p:nvSpPr>
            <p:cNvPr id="48" name="Freeform 118"/>
            <p:cNvSpPr>
              <a:spLocks noChangeAspect="1" noEditPoints="1"/>
            </p:cNvSpPr>
            <p:nvPr/>
          </p:nvSpPr>
          <p:spPr bwMode="auto">
            <a:xfrm>
              <a:off x="3060612" y="4331493"/>
              <a:ext cx="496871" cy="461752"/>
            </a:xfrm>
            <a:custGeom>
              <a:avLst/>
              <a:gdLst>
                <a:gd name="T0" fmla="*/ 80 w 85"/>
                <a:gd name="T1" fmla="*/ 53 h 85"/>
                <a:gd name="T2" fmla="*/ 80 w 85"/>
                <a:gd name="T3" fmla="*/ 80 h 85"/>
                <a:gd name="T4" fmla="*/ 74 w 85"/>
                <a:gd name="T5" fmla="*/ 85 h 85"/>
                <a:gd name="T6" fmla="*/ 10 w 85"/>
                <a:gd name="T7" fmla="*/ 85 h 85"/>
                <a:gd name="T8" fmla="*/ 5 w 85"/>
                <a:gd name="T9" fmla="*/ 80 h 85"/>
                <a:gd name="T10" fmla="*/ 5 w 85"/>
                <a:gd name="T11" fmla="*/ 53 h 85"/>
                <a:gd name="T12" fmla="*/ 17 w 85"/>
                <a:gd name="T13" fmla="*/ 56 h 85"/>
                <a:gd name="T14" fmla="*/ 17 w 85"/>
                <a:gd name="T15" fmla="*/ 60 h 85"/>
                <a:gd name="T16" fmla="*/ 20 w 85"/>
                <a:gd name="T17" fmla="*/ 60 h 85"/>
                <a:gd name="T18" fmla="*/ 20 w 85"/>
                <a:gd name="T19" fmla="*/ 68 h 85"/>
                <a:gd name="T20" fmla="*/ 27 w 85"/>
                <a:gd name="T21" fmla="*/ 68 h 85"/>
                <a:gd name="T22" fmla="*/ 27 w 85"/>
                <a:gd name="T23" fmla="*/ 60 h 85"/>
                <a:gd name="T24" fmla="*/ 30 w 85"/>
                <a:gd name="T25" fmla="*/ 60 h 85"/>
                <a:gd name="T26" fmla="*/ 30 w 85"/>
                <a:gd name="T27" fmla="*/ 57 h 85"/>
                <a:gd name="T28" fmla="*/ 54 w 85"/>
                <a:gd name="T29" fmla="*/ 57 h 85"/>
                <a:gd name="T30" fmla="*/ 54 w 85"/>
                <a:gd name="T31" fmla="*/ 60 h 85"/>
                <a:gd name="T32" fmla="*/ 57 w 85"/>
                <a:gd name="T33" fmla="*/ 60 h 85"/>
                <a:gd name="T34" fmla="*/ 57 w 85"/>
                <a:gd name="T35" fmla="*/ 68 h 85"/>
                <a:gd name="T36" fmla="*/ 63 w 85"/>
                <a:gd name="T37" fmla="*/ 68 h 85"/>
                <a:gd name="T38" fmla="*/ 63 w 85"/>
                <a:gd name="T39" fmla="*/ 60 h 85"/>
                <a:gd name="T40" fmla="*/ 66 w 85"/>
                <a:gd name="T41" fmla="*/ 60 h 85"/>
                <a:gd name="T42" fmla="*/ 66 w 85"/>
                <a:gd name="T43" fmla="*/ 56 h 85"/>
                <a:gd name="T44" fmla="*/ 80 w 85"/>
                <a:gd name="T45" fmla="*/ 53 h 85"/>
                <a:gd name="T46" fmla="*/ 31 w 85"/>
                <a:gd name="T47" fmla="*/ 0 h 85"/>
                <a:gd name="T48" fmla="*/ 54 w 85"/>
                <a:gd name="T49" fmla="*/ 0 h 85"/>
                <a:gd name="T50" fmla="*/ 61 w 85"/>
                <a:gd name="T51" fmla="*/ 7 h 85"/>
                <a:gd name="T52" fmla="*/ 61 w 85"/>
                <a:gd name="T53" fmla="*/ 16 h 85"/>
                <a:gd name="T54" fmla="*/ 53 w 85"/>
                <a:gd name="T55" fmla="*/ 16 h 85"/>
                <a:gd name="T56" fmla="*/ 53 w 85"/>
                <a:gd name="T57" fmla="*/ 8 h 85"/>
                <a:gd name="T58" fmla="*/ 32 w 85"/>
                <a:gd name="T59" fmla="*/ 8 h 85"/>
                <a:gd name="T60" fmla="*/ 32 w 85"/>
                <a:gd name="T61" fmla="*/ 16 h 85"/>
                <a:gd name="T62" fmla="*/ 24 w 85"/>
                <a:gd name="T63" fmla="*/ 16 h 85"/>
                <a:gd name="T64" fmla="*/ 24 w 85"/>
                <a:gd name="T65" fmla="*/ 7 h 85"/>
                <a:gd name="T66" fmla="*/ 31 w 85"/>
                <a:gd name="T67" fmla="*/ 0 h 85"/>
                <a:gd name="T68" fmla="*/ 0 w 85"/>
                <a:gd name="T69" fmla="*/ 20 h 85"/>
                <a:gd name="T70" fmla="*/ 0 w 85"/>
                <a:gd name="T71" fmla="*/ 48 h 85"/>
                <a:gd name="T72" fmla="*/ 85 w 85"/>
                <a:gd name="T73" fmla="*/ 48 h 85"/>
                <a:gd name="T74" fmla="*/ 85 w 85"/>
                <a:gd name="T75" fmla="*/ 20 h 85"/>
                <a:gd name="T76" fmla="*/ 0 w 85"/>
                <a:gd name="T7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80" y="53"/>
                  </a:moveTo>
                  <a:cubicBezTo>
                    <a:pt x="80" y="80"/>
                    <a:pt x="80" y="80"/>
                    <a:pt x="80" y="80"/>
                  </a:cubicBezTo>
                  <a:cubicBezTo>
                    <a:pt x="80" y="83"/>
                    <a:pt x="78" y="85"/>
                    <a:pt x="74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7" y="85"/>
                    <a:pt x="5" y="83"/>
                    <a:pt x="5" y="8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9" y="54"/>
                    <a:pt x="13" y="55"/>
                    <a:pt x="17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8" y="58"/>
                    <a:pt x="46" y="58"/>
                    <a:pt x="54" y="57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71" y="55"/>
                    <a:pt x="75" y="54"/>
                    <a:pt x="80" y="53"/>
                  </a:cubicBezTo>
                  <a:close/>
                  <a:moveTo>
                    <a:pt x="31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1" y="3"/>
                    <a:pt x="61" y="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7" y="0"/>
                    <a:pt x="31" y="0"/>
                  </a:cubicBezTo>
                  <a:close/>
                  <a:moveTo>
                    <a:pt x="0" y="2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7" y="55"/>
                    <a:pt x="56" y="55"/>
                    <a:pt x="85" y="48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657311" y="4137100"/>
            <a:ext cx="1303470" cy="1303696"/>
            <a:chOff x="8231220" y="5067478"/>
            <a:chExt cx="1303470" cy="1303696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1220" y="5067478"/>
              <a:ext cx="1303470" cy="1303696"/>
              <a:chOff x="5054033" y="1695602"/>
              <a:chExt cx="765599" cy="765732"/>
            </a:xfrm>
          </p:grpSpPr>
          <p:sp>
            <p:nvSpPr>
              <p:cNvPr id="17" name="椭圆 27"/>
              <p:cNvSpPr>
                <a:spLocks noChangeArrowheads="1"/>
              </p:cNvSpPr>
              <p:nvPr/>
            </p:nvSpPr>
            <p:spPr bwMode="auto">
              <a:xfrm>
                <a:off x="5054033" y="1695602"/>
                <a:ext cx="765599" cy="765732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18" name="椭圆 28"/>
              <p:cNvSpPr>
                <a:spLocks noChangeArrowheads="1"/>
              </p:cNvSpPr>
              <p:nvPr/>
            </p:nvSpPr>
            <p:spPr bwMode="auto">
              <a:xfrm>
                <a:off x="5139119" y="1780703"/>
                <a:ext cx="595426" cy="595530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 dirty="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</p:grpSp>
        <p:sp>
          <p:nvSpPr>
            <p:cNvPr id="51" name="Freeform 169"/>
            <p:cNvSpPr>
              <a:spLocks/>
            </p:cNvSpPr>
            <p:nvPr/>
          </p:nvSpPr>
          <p:spPr bwMode="auto">
            <a:xfrm>
              <a:off x="8645959" y="5485689"/>
              <a:ext cx="473995" cy="467277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657311" y="1823185"/>
            <a:ext cx="1303470" cy="1303696"/>
            <a:chOff x="8231220" y="2753563"/>
            <a:chExt cx="1303470" cy="1303696"/>
          </a:xfrm>
        </p:grpSpPr>
        <p:grpSp>
          <p:nvGrpSpPr>
            <p:cNvPr id="8" name="组合 7"/>
            <p:cNvGrpSpPr/>
            <p:nvPr/>
          </p:nvGrpSpPr>
          <p:grpSpPr>
            <a:xfrm>
              <a:off x="8231220" y="2753563"/>
              <a:ext cx="1303470" cy="1303696"/>
              <a:chOff x="5054033" y="1695602"/>
              <a:chExt cx="765599" cy="765732"/>
            </a:xfrm>
          </p:grpSpPr>
          <p:sp>
            <p:nvSpPr>
              <p:cNvPr id="9" name="椭圆 27"/>
              <p:cNvSpPr>
                <a:spLocks noChangeArrowheads="1"/>
              </p:cNvSpPr>
              <p:nvPr/>
            </p:nvSpPr>
            <p:spPr bwMode="auto">
              <a:xfrm>
                <a:off x="5054033" y="1695602"/>
                <a:ext cx="765599" cy="765732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10" name="椭圆 28"/>
              <p:cNvSpPr>
                <a:spLocks noChangeArrowheads="1"/>
              </p:cNvSpPr>
              <p:nvPr/>
            </p:nvSpPr>
            <p:spPr bwMode="auto">
              <a:xfrm>
                <a:off x="5139119" y="1780703"/>
                <a:ext cx="595426" cy="595530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 dirty="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</p:grpSp>
        <p:sp>
          <p:nvSpPr>
            <p:cNvPr id="54" name="任意多边形 53"/>
            <p:cNvSpPr>
              <a:spLocks noChangeAspect="1"/>
            </p:cNvSpPr>
            <p:nvPr/>
          </p:nvSpPr>
          <p:spPr bwMode="auto">
            <a:xfrm>
              <a:off x="8581515" y="3179584"/>
              <a:ext cx="578766" cy="433586"/>
            </a:xfrm>
            <a:custGeom>
              <a:avLst/>
              <a:gdLst>
                <a:gd name="connsiteX0" fmla="*/ 152941 w 574972"/>
                <a:gd name="connsiteY0" fmla="*/ 323694 h 399845"/>
                <a:gd name="connsiteX1" fmla="*/ 152941 w 574972"/>
                <a:gd name="connsiteY1" fmla="*/ 399844 h 399845"/>
                <a:gd name="connsiteX2" fmla="*/ 61228 w 574972"/>
                <a:gd name="connsiteY2" fmla="*/ 399844 h 399845"/>
                <a:gd name="connsiteX3" fmla="*/ 61228 w 574972"/>
                <a:gd name="connsiteY3" fmla="*/ 398217 h 399845"/>
                <a:gd name="connsiteX4" fmla="*/ 65606 w 574972"/>
                <a:gd name="connsiteY4" fmla="*/ 394470 h 399845"/>
                <a:gd name="connsiteX5" fmla="*/ 121790 w 574972"/>
                <a:gd name="connsiteY5" fmla="*/ 346388 h 399845"/>
                <a:gd name="connsiteX6" fmla="*/ 145086 w 574972"/>
                <a:gd name="connsiteY6" fmla="*/ 328444 h 399845"/>
                <a:gd name="connsiteX7" fmla="*/ 147415 w 574972"/>
                <a:gd name="connsiteY7" fmla="*/ 328444 h 399845"/>
                <a:gd name="connsiteX8" fmla="*/ 270881 w 574972"/>
                <a:gd name="connsiteY8" fmla="*/ 219691 h 399845"/>
                <a:gd name="connsiteX9" fmla="*/ 270881 w 574972"/>
                <a:gd name="connsiteY9" fmla="*/ 399845 h 399845"/>
                <a:gd name="connsiteX10" fmla="*/ 179168 w 574972"/>
                <a:gd name="connsiteY10" fmla="*/ 399845 h 399845"/>
                <a:gd name="connsiteX11" fmla="*/ 179168 w 574972"/>
                <a:gd name="connsiteY11" fmla="*/ 296830 h 399845"/>
                <a:gd name="connsiteX12" fmla="*/ 185489 w 574972"/>
                <a:gd name="connsiteY12" fmla="*/ 291396 h 399845"/>
                <a:gd name="connsiteX13" fmla="*/ 216939 w 574972"/>
                <a:gd name="connsiteY13" fmla="*/ 264361 h 399845"/>
                <a:gd name="connsiteX14" fmla="*/ 226257 w 574972"/>
                <a:gd name="connsiteY14" fmla="*/ 259235 h 399845"/>
                <a:gd name="connsiteX15" fmla="*/ 240235 w 574972"/>
                <a:gd name="connsiteY15" fmla="*/ 246418 h 399845"/>
                <a:gd name="connsiteX16" fmla="*/ 263531 w 574972"/>
                <a:gd name="connsiteY16" fmla="*/ 225912 h 399845"/>
                <a:gd name="connsiteX17" fmla="*/ 297108 w 574972"/>
                <a:gd name="connsiteY17" fmla="*/ 209429 h 399845"/>
                <a:gd name="connsiteX18" fmla="*/ 300913 w 574972"/>
                <a:gd name="connsiteY18" fmla="*/ 213616 h 399845"/>
                <a:gd name="connsiteX19" fmla="*/ 309758 w 574972"/>
                <a:gd name="connsiteY19" fmla="*/ 223349 h 399845"/>
                <a:gd name="connsiteX20" fmla="*/ 333054 w 574972"/>
                <a:gd name="connsiteY20" fmla="*/ 248982 h 399845"/>
                <a:gd name="connsiteX21" fmla="*/ 342372 w 574972"/>
                <a:gd name="connsiteY21" fmla="*/ 256672 h 399845"/>
                <a:gd name="connsiteX22" fmla="*/ 344702 w 574972"/>
                <a:gd name="connsiteY22" fmla="*/ 261799 h 399845"/>
                <a:gd name="connsiteX23" fmla="*/ 370328 w 574972"/>
                <a:gd name="connsiteY23" fmla="*/ 264362 h 399845"/>
                <a:gd name="connsiteX24" fmla="*/ 379646 w 574972"/>
                <a:gd name="connsiteY24" fmla="*/ 256672 h 399845"/>
                <a:gd name="connsiteX25" fmla="*/ 388821 w 574972"/>
                <a:gd name="connsiteY25" fmla="*/ 248907 h 399845"/>
                <a:gd name="connsiteX26" fmla="*/ 388821 w 574972"/>
                <a:gd name="connsiteY26" fmla="*/ 399844 h 399845"/>
                <a:gd name="connsiteX27" fmla="*/ 297108 w 574972"/>
                <a:gd name="connsiteY27" fmla="*/ 399844 h 399845"/>
                <a:gd name="connsiteX28" fmla="*/ 506761 w 574972"/>
                <a:gd name="connsiteY28" fmla="*/ 139370 h 399845"/>
                <a:gd name="connsiteX29" fmla="*/ 506761 w 574972"/>
                <a:gd name="connsiteY29" fmla="*/ 399844 h 399845"/>
                <a:gd name="connsiteX30" fmla="*/ 415048 w 574972"/>
                <a:gd name="connsiteY30" fmla="*/ 399844 h 399845"/>
                <a:gd name="connsiteX31" fmla="*/ 415048 w 574972"/>
                <a:gd name="connsiteY31" fmla="*/ 222112 h 399845"/>
                <a:gd name="connsiteX32" fmla="*/ 418375 w 574972"/>
                <a:gd name="connsiteY32" fmla="*/ 219183 h 399845"/>
                <a:gd name="connsiteX33" fmla="*/ 428203 w 574972"/>
                <a:gd name="connsiteY33" fmla="*/ 210532 h 399845"/>
                <a:gd name="connsiteX34" fmla="*/ 458488 w 574972"/>
                <a:gd name="connsiteY34" fmla="*/ 184898 h 399845"/>
                <a:gd name="connsiteX35" fmla="*/ 496198 w 574972"/>
                <a:gd name="connsiteY35" fmla="*/ 149332 h 399845"/>
                <a:gd name="connsiteX36" fmla="*/ 463151 w 574972"/>
                <a:gd name="connsiteY36" fmla="*/ 0 h 399845"/>
                <a:gd name="connsiteX37" fmla="*/ 533039 w 574972"/>
                <a:gd name="connsiteY37" fmla="*/ 0 h 399845"/>
                <a:gd name="connsiteX38" fmla="*/ 554006 w 574972"/>
                <a:gd name="connsiteY38" fmla="*/ 0 h 399845"/>
                <a:gd name="connsiteX39" fmla="*/ 567983 w 574972"/>
                <a:gd name="connsiteY39" fmla="*/ 5127 h 399845"/>
                <a:gd name="connsiteX40" fmla="*/ 574972 w 574972"/>
                <a:gd name="connsiteY40" fmla="*/ 20506 h 399845"/>
                <a:gd name="connsiteX41" fmla="*/ 574972 w 574972"/>
                <a:gd name="connsiteY41" fmla="*/ 117913 h 399845"/>
                <a:gd name="connsiteX42" fmla="*/ 554006 w 574972"/>
                <a:gd name="connsiteY42" fmla="*/ 138419 h 399845"/>
                <a:gd name="connsiteX43" fmla="*/ 535369 w 574972"/>
                <a:gd name="connsiteY43" fmla="*/ 117913 h 399845"/>
                <a:gd name="connsiteX44" fmla="*/ 535369 w 574972"/>
                <a:gd name="connsiteY44" fmla="*/ 66646 h 399845"/>
                <a:gd name="connsiteX45" fmla="*/ 533039 w 574972"/>
                <a:gd name="connsiteY45" fmla="*/ 69209 h 399845"/>
                <a:gd name="connsiteX46" fmla="*/ 467811 w 574972"/>
                <a:gd name="connsiteY46" fmla="*/ 130729 h 399845"/>
                <a:gd name="connsiteX47" fmla="*/ 437526 w 574972"/>
                <a:gd name="connsiteY47" fmla="*/ 156362 h 399845"/>
                <a:gd name="connsiteX48" fmla="*/ 414230 w 574972"/>
                <a:gd name="connsiteY48" fmla="*/ 176869 h 399845"/>
                <a:gd name="connsiteX49" fmla="*/ 383945 w 574972"/>
                <a:gd name="connsiteY49" fmla="*/ 202502 h 399845"/>
                <a:gd name="connsiteX50" fmla="*/ 374627 w 574972"/>
                <a:gd name="connsiteY50" fmla="*/ 210192 h 399845"/>
                <a:gd name="connsiteX51" fmla="*/ 349001 w 574972"/>
                <a:gd name="connsiteY51" fmla="*/ 207629 h 399845"/>
                <a:gd name="connsiteX52" fmla="*/ 346671 w 574972"/>
                <a:gd name="connsiteY52" fmla="*/ 202502 h 399845"/>
                <a:gd name="connsiteX53" fmla="*/ 337353 w 574972"/>
                <a:gd name="connsiteY53" fmla="*/ 194812 h 399845"/>
                <a:gd name="connsiteX54" fmla="*/ 314057 w 574972"/>
                <a:gd name="connsiteY54" fmla="*/ 169179 h 399845"/>
                <a:gd name="connsiteX55" fmla="*/ 293091 w 574972"/>
                <a:gd name="connsiteY55" fmla="*/ 146109 h 399845"/>
                <a:gd name="connsiteX56" fmla="*/ 262806 w 574972"/>
                <a:gd name="connsiteY56" fmla="*/ 171742 h 399845"/>
                <a:gd name="connsiteX57" fmla="*/ 239510 w 574972"/>
                <a:gd name="connsiteY57" fmla="*/ 192249 h 399845"/>
                <a:gd name="connsiteX58" fmla="*/ 225532 w 574972"/>
                <a:gd name="connsiteY58" fmla="*/ 205065 h 399845"/>
                <a:gd name="connsiteX59" fmla="*/ 216214 w 574972"/>
                <a:gd name="connsiteY59" fmla="*/ 210192 h 399845"/>
                <a:gd name="connsiteX60" fmla="*/ 141666 w 574972"/>
                <a:gd name="connsiteY60" fmla="*/ 274275 h 399845"/>
                <a:gd name="connsiteX61" fmla="*/ 139337 w 574972"/>
                <a:gd name="connsiteY61" fmla="*/ 274275 h 399845"/>
                <a:gd name="connsiteX62" fmla="*/ 116041 w 574972"/>
                <a:gd name="connsiteY62" fmla="*/ 292218 h 399845"/>
                <a:gd name="connsiteX63" fmla="*/ 32175 w 574972"/>
                <a:gd name="connsiteY63" fmla="*/ 363992 h 399845"/>
                <a:gd name="connsiteX64" fmla="*/ 22856 w 574972"/>
                <a:gd name="connsiteY64" fmla="*/ 366555 h 399845"/>
                <a:gd name="connsiteX65" fmla="*/ 4220 w 574972"/>
                <a:gd name="connsiteY65" fmla="*/ 358865 h 399845"/>
                <a:gd name="connsiteX66" fmla="*/ 6549 w 574972"/>
                <a:gd name="connsiteY66" fmla="*/ 328105 h 399845"/>
                <a:gd name="connsiteX67" fmla="*/ 18197 w 574972"/>
                <a:gd name="connsiteY67" fmla="*/ 317851 h 399845"/>
                <a:gd name="connsiteX68" fmla="*/ 116041 w 574972"/>
                <a:gd name="connsiteY68" fmla="*/ 238389 h 399845"/>
                <a:gd name="connsiteX69" fmla="*/ 139337 w 574972"/>
                <a:gd name="connsiteY69" fmla="*/ 220445 h 399845"/>
                <a:gd name="connsiteX70" fmla="*/ 141666 w 574972"/>
                <a:gd name="connsiteY70" fmla="*/ 217882 h 399845"/>
                <a:gd name="connsiteX71" fmla="*/ 216214 w 574972"/>
                <a:gd name="connsiteY71" fmla="*/ 156362 h 399845"/>
                <a:gd name="connsiteX72" fmla="*/ 223203 w 574972"/>
                <a:gd name="connsiteY72" fmla="*/ 148672 h 399845"/>
                <a:gd name="connsiteX73" fmla="*/ 239510 w 574972"/>
                <a:gd name="connsiteY73" fmla="*/ 138419 h 399845"/>
                <a:gd name="connsiteX74" fmla="*/ 262806 w 574972"/>
                <a:gd name="connsiteY74" fmla="*/ 117913 h 399845"/>
                <a:gd name="connsiteX75" fmla="*/ 283772 w 574972"/>
                <a:gd name="connsiteY75" fmla="*/ 99969 h 399845"/>
                <a:gd name="connsiteX76" fmla="*/ 309398 w 574972"/>
                <a:gd name="connsiteY76" fmla="*/ 102533 h 399845"/>
                <a:gd name="connsiteX77" fmla="*/ 314057 w 574972"/>
                <a:gd name="connsiteY77" fmla="*/ 107659 h 399845"/>
                <a:gd name="connsiteX78" fmla="*/ 337353 w 574972"/>
                <a:gd name="connsiteY78" fmla="*/ 133292 h 399845"/>
                <a:gd name="connsiteX79" fmla="*/ 346671 w 574972"/>
                <a:gd name="connsiteY79" fmla="*/ 140982 h 399845"/>
                <a:gd name="connsiteX80" fmla="*/ 365308 w 574972"/>
                <a:gd name="connsiteY80" fmla="*/ 161489 h 399845"/>
                <a:gd name="connsiteX81" fmla="*/ 383945 w 574972"/>
                <a:gd name="connsiteY81" fmla="*/ 146109 h 399845"/>
                <a:gd name="connsiteX82" fmla="*/ 414230 w 574972"/>
                <a:gd name="connsiteY82" fmla="*/ 120476 h 399845"/>
                <a:gd name="connsiteX83" fmla="*/ 437526 w 574972"/>
                <a:gd name="connsiteY83" fmla="*/ 99969 h 399845"/>
                <a:gd name="connsiteX84" fmla="*/ 477129 w 574972"/>
                <a:gd name="connsiteY84" fmla="*/ 61520 h 399845"/>
                <a:gd name="connsiteX85" fmla="*/ 498095 w 574972"/>
                <a:gd name="connsiteY85" fmla="*/ 43576 h 399845"/>
                <a:gd name="connsiteX86" fmla="*/ 486447 w 574972"/>
                <a:gd name="connsiteY86" fmla="*/ 43576 h 399845"/>
                <a:gd name="connsiteX87" fmla="*/ 463151 w 574972"/>
                <a:gd name="connsiteY87" fmla="*/ 43576 h 399845"/>
                <a:gd name="connsiteX88" fmla="*/ 456163 w 574972"/>
                <a:gd name="connsiteY88" fmla="*/ 41013 h 399845"/>
                <a:gd name="connsiteX89" fmla="*/ 442185 w 574972"/>
                <a:gd name="connsiteY89" fmla="*/ 20506 h 399845"/>
                <a:gd name="connsiteX90" fmla="*/ 453833 w 574972"/>
                <a:gd name="connsiteY90" fmla="*/ 2563 h 399845"/>
                <a:gd name="connsiteX91" fmla="*/ 456163 w 574972"/>
                <a:gd name="connsiteY91" fmla="*/ 2563 h 399845"/>
                <a:gd name="connsiteX92" fmla="*/ 463151 w 574972"/>
                <a:gd name="connsiteY92" fmla="*/ 0 h 39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847296" y="93913"/>
            <a:ext cx="452878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dirty="0"/>
              <a:t>3</a:t>
            </a:r>
            <a:r>
              <a:rPr lang="zh-CN" altLang="zh-CN" dirty="0"/>
              <a:t>．本书采用的设计方法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1" name="圆角矩形 10">
            <a:extLst>
              <a:ext uri="{FF2B5EF4-FFF2-40B4-BE49-F238E27FC236}">
                <a16:creationId xmlns:a16="http://schemas.microsoft.com/office/drawing/2014/main" id="{2EE6947D-4367-4E16-BE3C-AA2835B93352}"/>
              </a:ext>
            </a:extLst>
          </p:cNvPr>
          <p:cNvSpPr/>
          <p:nvPr/>
        </p:nvSpPr>
        <p:spPr>
          <a:xfrm>
            <a:off x="3319796" y="5489078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42" name="圆角矩形 11">
            <a:extLst>
              <a:ext uri="{FF2B5EF4-FFF2-40B4-BE49-F238E27FC236}">
                <a16:creationId xmlns:a16="http://schemas.microsoft.com/office/drawing/2014/main" id="{4D148646-3829-4AFF-A6E6-F62897DDBD23}"/>
              </a:ext>
            </a:extLst>
          </p:cNvPr>
          <p:cNvSpPr/>
          <p:nvPr/>
        </p:nvSpPr>
        <p:spPr>
          <a:xfrm>
            <a:off x="3319796" y="6646035"/>
            <a:ext cx="5531058" cy="1448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E0A238A-4ACF-4BE0-8764-D2C25C512C4D}"/>
              </a:ext>
            </a:extLst>
          </p:cNvPr>
          <p:cNvSpPr txBox="1"/>
          <p:nvPr/>
        </p:nvSpPr>
        <p:spPr>
          <a:xfrm>
            <a:off x="4038837" y="5668022"/>
            <a:ext cx="952244" cy="951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3"/>
                </a:solidFill>
                <a:latin typeface="Impact" panose="020B0806030902050204" pitchFamily="34" charset="0"/>
              </a:rPr>
              <a:t>05</a:t>
            </a:r>
            <a:endParaRPr lang="zh-CN" altLang="en-US" sz="5400" dirty="0">
              <a:solidFill>
                <a:schemeClr val="accent3"/>
              </a:solidFill>
              <a:latin typeface="Impact" panose="020B0806030902050204" pitchFamily="34" charset="0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01AEE5BB-3959-47F4-8217-8385D9947AF5}"/>
              </a:ext>
            </a:extLst>
          </p:cNvPr>
          <p:cNvSpPr txBox="1"/>
          <p:nvPr/>
        </p:nvSpPr>
        <p:spPr>
          <a:xfrm>
            <a:off x="4980510" y="5887294"/>
            <a:ext cx="2962224" cy="41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正确性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6E5739C-43D9-425E-939E-F7C83CF4F79A}"/>
              </a:ext>
            </a:extLst>
          </p:cNvPr>
          <p:cNvGrpSpPr/>
          <p:nvPr/>
        </p:nvGrpSpPr>
        <p:grpSpPr>
          <a:xfrm>
            <a:off x="8136024" y="5489078"/>
            <a:ext cx="1303470" cy="1303696"/>
            <a:chOff x="2657311" y="3910522"/>
            <a:chExt cx="1303470" cy="130369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7804AFF-DB97-4E11-BCED-011E1E516875}"/>
                </a:ext>
              </a:extLst>
            </p:cNvPr>
            <p:cNvGrpSpPr/>
            <p:nvPr/>
          </p:nvGrpSpPr>
          <p:grpSpPr>
            <a:xfrm>
              <a:off x="2657311" y="3910522"/>
              <a:ext cx="1303470" cy="1303696"/>
              <a:chOff x="5054033" y="1695602"/>
              <a:chExt cx="765599" cy="765732"/>
            </a:xfrm>
          </p:grpSpPr>
          <p:sp>
            <p:nvSpPr>
              <p:cNvPr id="53" name="椭圆 27">
                <a:extLst>
                  <a:ext uri="{FF2B5EF4-FFF2-40B4-BE49-F238E27FC236}">
                    <a16:creationId xmlns:a16="http://schemas.microsoft.com/office/drawing/2014/main" id="{E42A0A88-AD49-4870-A54E-2AC51F22A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4033" y="1695602"/>
                <a:ext cx="765599" cy="765732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55" name="椭圆 28">
                <a:extLst>
                  <a:ext uri="{FF2B5EF4-FFF2-40B4-BE49-F238E27FC236}">
                    <a16:creationId xmlns:a16="http://schemas.microsoft.com/office/drawing/2014/main" id="{809A9A8C-0078-4496-8F1F-C08482F34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119" y="1780703"/>
                <a:ext cx="595426" cy="595530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 dirty="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</p:grpSp>
        <p:sp>
          <p:nvSpPr>
            <p:cNvPr id="52" name="Freeform 118">
              <a:extLst>
                <a:ext uri="{FF2B5EF4-FFF2-40B4-BE49-F238E27FC236}">
                  <a16:creationId xmlns:a16="http://schemas.microsoft.com/office/drawing/2014/main" id="{E10010A2-AE33-4103-950D-C6E7DA6070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0612" y="4331493"/>
              <a:ext cx="496871" cy="461752"/>
            </a:xfrm>
            <a:custGeom>
              <a:avLst/>
              <a:gdLst>
                <a:gd name="T0" fmla="*/ 80 w 85"/>
                <a:gd name="T1" fmla="*/ 53 h 85"/>
                <a:gd name="T2" fmla="*/ 80 w 85"/>
                <a:gd name="T3" fmla="*/ 80 h 85"/>
                <a:gd name="T4" fmla="*/ 74 w 85"/>
                <a:gd name="T5" fmla="*/ 85 h 85"/>
                <a:gd name="T6" fmla="*/ 10 w 85"/>
                <a:gd name="T7" fmla="*/ 85 h 85"/>
                <a:gd name="T8" fmla="*/ 5 w 85"/>
                <a:gd name="T9" fmla="*/ 80 h 85"/>
                <a:gd name="T10" fmla="*/ 5 w 85"/>
                <a:gd name="T11" fmla="*/ 53 h 85"/>
                <a:gd name="T12" fmla="*/ 17 w 85"/>
                <a:gd name="T13" fmla="*/ 56 h 85"/>
                <a:gd name="T14" fmla="*/ 17 w 85"/>
                <a:gd name="T15" fmla="*/ 60 h 85"/>
                <a:gd name="T16" fmla="*/ 20 w 85"/>
                <a:gd name="T17" fmla="*/ 60 h 85"/>
                <a:gd name="T18" fmla="*/ 20 w 85"/>
                <a:gd name="T19" fmla="*/ 68 h 85"/>
                <a:gd name="T20" fmla="*/ 27 w 85"/>
                <a:gd name="T21" fmla="*/ 68 h 85"/>
                <a:gd name="T22" fmla="*/ 27 w 85"/>
                <a:gd name="T23" fmla="*/ 60 h 85"/>
                <a:gd name="T24" fmla="*/ 30 w 85"/>
                <a:gd name="T25" fmla="*/ 60 h 85"/>
                <a:gd name="T26" fmla="*/ 30 w 85"/>
                <a:gd name="T27" fmla="*/ 57 h 85"/>
                <a:gd name="T28" fmla="*/ 54 w 85"/>
                <a:gd name="T29" fmla="*/ 57 h 85"/>
                <a:gd name="T30" fmla="*/ 54 w 85"/>
                <a:gd name="T31" fmla="*/ 60 h 85"/>
                <a:gd name="T32" fmla="*/ 57 w 85"/>
                <a:gd name="T33" fmla="*/ 60 h 85"/>
                <a:gd name="T34" fmla="*/ 57 w 85"/>
                <a:gd name="T35" fmla="*/ 68 h 85"/>
                <a:gd name="T36" fmla="*/ 63 w 85"/>
                <a:gd name="T37" fmla="*/ 68 h 85"/>
                <a:gd name="T38" fmla="*/ 63 w 85"/>
                <a:gd name="T39" fmla="*/ 60 h 85"/>
                <a:gd name="T40" fmla="*/ 66 w 85"/>
                <a:gd name="T41" fmla="*/ 60 h 85"/>
                <a:gd name="T42" fmla="*/ 66 w 85"/>
                <a:gd name="T43" fmla="*/ 56 h 85"/>
                <a:gd name="T44" fmla="*/ 80 w 85"/>
                <a:gd name="T45" fmla="*/ 53 h 85"/>
                <a:gd name="T46" fmla="*/ 31 w 85"/>
                <a:gd name="T47" fmla="*/ 0 h 85"/>
                <a:gd name="T48" fmla="*/ 54 w 85"/>
                <a:gd name="T49" fmla="*/ 0 h 85"/>
                <a:gd name="T50" fmla="*/ 61 w 85"/>
                <a:gd name="T51" fmla="*/ 7 h 85"/>
                <a:gd name="T52" fmla="*/ 61 w 85"/>
                <a:gd name="T53" fmla="*/ 16 h 85"/>
                <a:gd name="T54" fmla="*/ 53 w 85"/>
                <a:gd name="T55" fmla="*/ 16 h 85"/>
                <a:gd name="T56" fmla="*/ 53 w 85"/>
                <a:gd name="T57" fmla="*/ 8 h 85"/>
                <a:gd name="T58" fmla="*/ 32 w 85"/>
                <a:gd name="T59" fmla="*/ 8 h 85"/>
                <a:gd name="T60" fmla="*/ 32 w 85"/>
                <a:gd name="T61" fmla="*/ 16 h 85"/>
                <a:gd name="T62" fmla="*/ 24 w 85"/>
                <a:gd name="T63" fmla="*/ 16 h 85"/>
                <a:gd name="T64" fmla="*/ 24 w 85"/>
                <a:gd name="T65" fmla="*/ 7 h 85"/>
                <a:gd name="T66" fmla="*/ 31 w 85"/>
                <a:gd name="T67" fmla="*/ 0 h 85"/>
                <a:gd name="T68" fmla="*/ 0 w 85"/>
                <a:gd name="T69" fmla="*/ 20 h 85"/>
                <a:gd name="T70" fmla="*/ 0 w 85"/>
                <a:gd name="T71" fmla="*/ 48 h 85"/>
                <a:gd name="T72" fmla="*/ 85 w 85"/>
                <a:gd name="T73" fmla="*/ 48 h 85"/>
                <a:gd name="T74" fmla="*/ 85 w 85"/>
                <a:gd name="T75" fmla="*/ 20 h 85"/>
                <a:gd name="T76" fmla="*/ 0 w 85"/>
                <a:gd name="T7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80" y="53"/>
                  </a:moveTo>
                  <a:cubicBezTo>
                    <a:pt x="80" y="80"/>
                    <a:pt x="80" y="80"/>
                    <a:pt x="80" y="80"/>
                  </a:cubicBezTo>
                  <a:cubicBezTo>
                    <a:pt x="80" y="83"/>
                    <a:pt x="78" y="85"/>
                    <a:pt x="74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7" y="85"/>
                    <a:pt x="5" y="83"/>
                    <a:pt x="5" y="8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9" y="54"/>
                    <a:pt x="13" y="55"/>
                    <a:pt x="17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8" y="58"/>
                    <a:pt x="46" y="58"/>
                    <a:pt x="54" y="57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71" y="55"/>
                    <a:pt x="75" y="54"/>
                    <a:pt x="80" y="53"/>
                  </a:cubicBezTo>
                  <a:close/>
                  <a:moveTo>
                    <a:pt x="31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1" y="3"/>
                    <a:pt x="61" y="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7" y="0"/>
                    <a:pt x="31" y="0"/>
                  </a:cubicBezTo>
                  <a:close/>
                  <a:moveTo>
                    <a:pt x="0" y="2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7" y="55"/>
                    <a:pt x="56" y="55"/>
                    <a:pt x="85" y="48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45586 3.7037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573 3.7037E-7 " pathEditMode="relative" rAng="0" ptsTypes="AA">
                                      <p:cBhvr>
                                        <p:cTn id="39" dur="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45586 1.85185E-6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4573 1.85185E-6 " pathEditMode="relative" rAng="0" ptsTypes="AA">
                                      <p:cBhvr>
                                        <p:cTn id="79" dur="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0.45586 -3.7037E-7 " pathEditMode="relative" rAng="0" ptsTypes="AA">
                                      <p:cBhvr>
                                        <p:cTn id="103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6" grpId="0" animBg="1"/>
      <p:bldP spid="19" grpId="0" animBg="1"/>
      <p:bldP spid="21" grpId="0"/>
      <p:bldP spid="22" grpId="0"/>
      <p:bldP spid="29" grpId="0"/>
      <p:bldP spid="30" grpId="0"/>
      <p:bldP spid="33" grpId="0"/>
      <p:bldP spid="34" grpId="0"/>
      <p:bldP spid="37" grpId="0"/>
      <p:bldP spid="38" grpId="0"/>
      <p:bldP spid="43" grpId="0"/>
      <p:bldP spid="41" grpId="0" animBg="1"/>
      <p:bldP spid="42" grpId="0" animBg="1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869159" y="1471435"/>
            <a:ext cx="1645441" cy="1601965"/>
            <a:chOff x="686947" y="1637240"/>
            <a:chExt cx="2399786" cy="2399786"/>
          </a:xfrm>
        </p:grpSpPr>
        <p:sp>
          <p:nvSpPr>
            <p:cNvPr id="62" name="椭圆 61"/>
            <p:cNvSpPr/>
            <p:nvPr/>
          </p:nvSpPr>
          <p:spPr>
            <a:xfrm>
              <a:off x="686947" y="1637240"/>
              <a:ext cx="2399786" cy="23997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22"/>
            <p:cNvSpPr>
              <a:spLocks/>
            </p:cNvSpPr>
            <p:nvPr/>
          </p:nvSpPr>
          <p:spPr bwMode="auto">
            <a:xfrm>
              <a:off x="784711" y="1735004"/>
              <a:ext cx="2204258" cy="2204258"/>
            </a:xfrm>
            <a:prstGeom prst="ellipse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567660" y="1471435"/>
            <a:ext cx="1740940" cy="1601965"/>
            <a:chOff x="3469730" y="1637240"/>
            <a:chExt cx="2399786" cy="2399786"/>
          </a:xfrm>
        </p:grpSpPr>
        <p:sp>
          <p:nvSpPr>
            <p:cNvPr id="66" name="椭圆 65"/>
            <p:cNvSpPr/>
            <p:nvPr/>
          </p:nvSpPr>
          <p:spPr>
            <a:xfrm>
              <a:off x="3469730" y="1637240"/>
              <a:ext cx="2399786" cy="23997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Freeform 22"/>
            <p:cNvSpPr>
              <a:spLocks/>
            </p:cNvSpPr>
            <p:nvPr/>
          </p:nvSpPr>
          <p:spPr bwMode="auto">
            <a:xfrm>
              <a:off x="3567494" y="1735004"/>
              <a:ext cx="2204258" cy="2204258"/>
            </a:xfrm>
            <a:prstGeom prst="ellipse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266161" y="1471435"/>
            <a:ext cx="1861839" cy="1703565"/>
            <a:chOff x="6252513" y="1637240"/>
            <a:chExt cx="2399786" cy="2399786"/>
          </a:xfrm>
        </p:grpSpPr>
        <p:sp>
          <p:nvSpPr>
            <p:cNvPr id="70" name="椭圆 69"/>
            <p:cNvSpPr/>
            <p:nvPr/>
          </p:nvSpPr>
          <p:spPr>
            <a:xfrm>
              <a:off x="6252513" y="1637240"/>
              <a:ext cx="2399786" cy="2399786"/>
            </a:xfrm>
            <a:prstGeom prst="ellipse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6350277" y="1735004"/>
              <a:ext cx="2204258" cy="2204258"/>
            </a:xfrm>
            <a:prstGeom prst="ellipse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964661" y="1471435"/>
            <a:ext cx="1652539" cy="1634164"/>
            <a:chOff x="9035295" y="1637240"/>
            <a:chExt cx="2399786" cy="2399786"/>
          </a:xfrm>
        </p:grpSpPr>
        <p:sp>
          <p:nvSpPr>
            <p:cNvPr id="74" name="椭圆 73"/>
            <p:cNvSpPr/>
            <p:nvPr/>
          </p:nvSpPr>
          <p:spPr>
            <a:xfrm>
              <a:off x="9035295" y="1637240"/>
              <a:ext cx="2399786" cy="23997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9133059" y="1735004"/>
              <a:ext cx="2204258" cy="2204258"/>
            </a:xfrm>
            <a:prstGeom prst="ellipse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77" name="等腰三角形 15"/>
          <p:cNvSpPr>
            <a:spLocks noChangeArrowheads="1"/>
          </p:cNvSpPr>
          <p:nvPr/>
        </p:nvSpPr>
        <p:spPr bwMode="auto">
          <a:xfrm flipV="1">
            <a:off x="1806140" y="3379232"/>
            <a:ext cx="287867" cy="19261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78" name="等腰三角形 26"/>
          <p:cNvSpPr>
            <a:spLocks noChangeArrowheads="1"/>
          </p:cNvSpPr>
          <p:nvPr/>
        </p:nvSpPr>
        <p:spPr bwMode="auto">
          <a:xfrm flipV="1">
            <a:off x="4623619" y="3375013"/>
            <a:ext cx="287867" cy="19261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79" name="等腰三角形 32"/>
          <p:cNvSpPr>
            <a:spLocks noChangeArrowheads="1"/>
          </p:cNvSpPr>
          <p:nvPr/>
        </p:nvSpPr>
        <p:spPr bwMode="auto">
          <a:xfrm flipV="1">
            <a:off x="7322120" y="3375012"/>
            <a:ext cx="287867" cy="19261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80" name="等腰三角形 38"/>
          <p:cNvSpPr>
            <a:spLocks noChangeArrowheads="1"/>
          </p:cNvSpPr>
          <p:nvPr/>
        </p:nvSpPr>
        <p:spPr bwMode="auto">
          <a:xfrm flipV="1">
            <a:off x="9995665" y="3375012"/>
            <a:ext cx="287867" cy="19261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81" name="Rectangle 60"/>
          <p:cNvSpPr/>
          <p:nvPr/>
        </p:nvSpPr>
        <p:spPr>
          <a:xfrm>
            <a:off x="799665" y="3614110"/>
            <a:ext cx="2012949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1.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数据类型的选择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Rectangle 60"/>
          <p:cNvSpPr/>
          <p:nvPr/>
        </p:nvSpPr>
        <p:spPr>
          <a:xfrm>
            <a:off x="3618461" y="3614110"/>
            <a:ext cx="23829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．计算过程的差异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" name="Rectangle 60"/>
          <p:cNvSpPr/>
          <p:nvPr/>
        </p:nvSpPr>
        <p:spPr>
          <a:xfrm>
            <a:off x="6190605" y="3613221"/>
            <a:ext cx="23829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．结果输出的格式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Rectangle 60"/>
          <p:cNvSpPr/>
          <p:nvPr/>
        </p:nvSpPr>
        <p:spPr>
          <a:xfrm>
            <a:off x="8964661" y="3584076"/>
            <a:ext cx="28971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．算法实现后的测试、调试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4260410" y="418828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从算法到实现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C4C2FF-4F26-41E6-8417-7F21CFAAF1A3}"/>
              </a:ext>
            </a:extLst>
          </p:cNvPr>
          <p:cNvSpPr/>
          <p:nvPr/>
        </p:nvSpPr>
        <p:spPr>
          <a:xfrm rot="60000">
            <a:off x="1151250" y="4753805"/>
            <a:ext cx="1383584" cy="178509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91431" tIns="45716" rIns="91431" bIns="45716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数组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变量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栈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C4C2FF-4F26-41E6-8417-7F21CFAAF1A3}"/>
              </a:ext>
            </a:extLst>
          </p:cNvPr>
          <p:cNvSpPr/>
          <p:nvPr/>
        </p:nvSpPr>
        <p:spPr>
          <a:xfrm rot="60000">
            <a:off x="3886362" y="4757609"/>
            <a:ext cx="1819613" cy="178509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91431" tIns="45716" rIns="91431" bIns="45716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数据精度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优先级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执行次数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C4C2FF-4F26-41E6-8417-7F21CFAAF1A3}"/>
              </a:ext>
            </a:extLst>
          </p:cNvPr>
          <p:cNvSpPr/>
          <p:nvPr/>
        </p:nvSpPr>
        <p:spPr>
          <a:xfrm rot="60000">
            <a:off x="6336793" y="4811122"/>
            <a:ext cx="1819613" cy="110798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91431" tIns="45716" rIns="91431" bIns="45716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浮点精度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字符对齐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C4C2FF-4F26-41E6-8417-7F21CFAAF1A3}"/>
              </a:ext>
            </a:extLst>
          </p:cNvPr>
          <p:cNvSpPr/>
          <p:nvPr/>
        </p:nvSpPr>
        <p:spPr>
          <a:xfrm rot="60000">
            <a:off x="9138792" y="4811096"/>
            <a:ext cx="1819613" cy="144654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91431" tIns="45716" rIns="91431" bIns="45716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测试用例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测试规模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结果分析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779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/>
      <p:bldP spid="84" grpId="0"/>
      <p:bldP spid="87" grpId="0"/>
      <p:bldP spid="90" grpId="0"/>
      <p:bldP spid="36" grpId="0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1525" y="2365392"/>
            <a:ext cx="9763434" cy="3918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422797" y="-717455"/>
            <a:ext cx="5456657" cy="3385753"/>
            <a:chOff x="-422797" y="-717455"/>
            <a:chExt cx="5456657" cy="338575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2084012" y="-281550"/>
              <a:ext cx="2949848" cy="2949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422797" y="-717455"/>
              <a:ext cx="3385753" cy="3385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18"/>
          <p:cNvSpPr>
            <a:spLocks noChangeArrowheads="1"/>
          </p:cNvSpPr>
          <p:nvPr/>
        </p:nvSpPr>
        <p:spPr bwMode="auto">
          <a:xfrm>
            <a:off x="880710" y="938671"/>
            <a:ext cx="1938976" cy="80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第一章</a:t>
            </a:r>
          </a:p>
        </p:txBody>
      </p:sp>
      <p:sp>
        <p:nvSpPr>
          <p:cNvPr id="4" name="前言"/>
          <p:cNvSpPr>
            <a:spLocks noChangeArrowheads="1"/>
          </p:cNvSpPr>
          <p:nvPr/>
        </p:nvSpPr>
        <p:spPr bwMode="auto">
          <a:xfrm>
            <a:off x="2962956" y="1030660"/>
            <a:ext cx="1753028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算法概述</a:t>
            </a:r>
          </a:p>
        </p:txBody>
      </p:sp>
      <p:sp>
        <p:nvSpPr>
          <p:cNvPr id="5" name="TextBox 9"/>
          <p:cNvSpPr>
            <a:spLocks noChangeArrowheads="1"/>
          </p:cNvSpPr>
          <p:nvPr/>
        </p:nvSpPr>
        <p:spPr bwMode="auto">
          <a:xfrm>
            <a:off x="2084012" y="2791490"/>
            <a:ext cx="5005046" cy="29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：从</a:t>
            </a: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加到</a:t>
            </a: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的小故事</a:t>
            </a:r>
            <a:endParaRPr lang="en-US" altLang="zh-CN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高斯先生的算法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pt-B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 i, sum = 0, n = 100;</a:t>
            </a:r>
          </a:p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pt-B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sum = (1+n)*n/2;</a:t>
            </a:r>
          </a:p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pt-BR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printf(“%d”, sum);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9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183226" y="1511893"/>
            <a:ext cx="1825548" cy="18255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471470" y="1762948"/>
            <a:ext cx="12490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02</a:t>
            </a:r>
            <a:endParaRPr lang="zh-CN" altLang="en-US" sz="8000" dirty="0">
              <a:solidFill>
                <a:schemeClr val="bg1"/>
              </a:solidFill>
              <a:effectLst>
                <a:innerShdw blurRad="127000" dist="635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3644900" y="4014549"/>
            <a:ext cx="53213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ctr"/>
            <a:r>
              <a:rPr lang="zh-CN" altLang="en-US" sz="4400" dirty="0">
                <a:solidFill>
                  <a:schemeClr val="accent2"/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</a:rPr>
              <a:t>算法设计步骤及描述</a:t>
            </a:r>
          </a:p>
        </p:txBody>
      </p:sp>
    </p:spTree>
    <p:extLst>
      <p:ext uri="{BB962C8B-B14F-4D97-AF65-F5344CB8AC3E}">
        <p14:creationId xmlns:p14="http://schemas.microsoft.com/office/powerpoint/2010/main" val="2630935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86773" y="1718399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25672" y="3274502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64571" y="1718399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103470" y="3274502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942367" y="1718399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311821" y="2851032"/>
            <a:ext cx="645957" cy="1180395"/>
            <a:chOff x="3934121" y="2998812"/>
            <a:chExt cx="645957" cy="1180395"/>
          </a:xfrm>
        </p:grpSpPr>
        <p:sp>
          <p:nvSpPr>
            <p:cNvPr id="56" name="圆角矩形 55"/>
            <p:cNvSpPr/>
            <p:nvPr/>
          </p:nvSpPr>
          <p:spPr>
            <a:xfrm>
              <a:off x="3934121" y="2998812"/>
              <a:ext cx="645957" cy="118039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910"/>
            <p:cNvSpPr>
              <a:spLocks/>
            </p:cNvSpPr>
            <p:nvPr/>
          </p:nvSpPr>
          <p:spPr bwMode="auto">
            <a:xfrm>
              <a:off x="4049097" y="3149787"/>
              <a:ext cx="416011" cy="419770"/>
            </a:xfrm>
            <a:custGeom>
              <a:avLst/>
              <a:gdLst>
                <a:gd name="T0" fmla="*/ 140 w 280"/>
                <a:gd name="T1" fmla="*/ 0 h 283"/>
                <a:gd name="T2" fmla="*/ 0 w 280"/>
                <a:gd name="T3" fmla="*/ 122 h 283"/>
                <a:gd name="T4" fmla="*/ 34 w 280"/>
                <a:gd name="T5" fmla="*/ 104 h 283"/>
                <a:gd name="T6" fmla="*/ 70 w 280"/>
                <a:gd name="T7" fmla="*/ 124 h 283"/>
                <a:gd name="T8" fmla="*/ 105 w 280"/>
                <a:gd name="T9" fmla="*/ 104 h 283"/>
                <a:gd name="T10" fmla="*/ 135 w 280"/>
                <a:gd name="T11" fmla="*/ 117 h 283"/>
                <a:gd name="T12" fmla="*/ 135 w 280"/>
                <a:gd name="T13" fmla="*/ 194 h 283"/>
                <a:gd name="T14" fmla="*/ 129 w 280"/>
                <a:gd name="T15" fmla="*/ 194 h 283"/>
                <a:gd name="T16" fmla="*/ 129 w 280"/>
                <a:gd name="T17" fmla="*/ 222 h 283"/>
                <a:gd name="T18" fmla="*/ 129 w 280"/>
                <a:gd name="T19" fmla="*/ 250 h 283"/>
                <a:gd name="T20" fmla="*/ 127 w 280"/>
                <a:gd name="T21" fmla="*/ 259 h 283"/>
                <a:gd name="T22" fmla="*/ 117 w 280"/>
                <a:gd name="T23" fmla="*/ 264 h 283"/>
                <a:gd name="T24" fmla="*/ 113 w 280"/>
                <a:gd name="T25" fmla="*/ 264 h 283"/>
                <a:gd name="T26" fmla="*/ 107 w 280"/>
                <a:gd name="T27" fmla="*/ 261 h 283"/>
                <a:gd name="T28" fmla="*/ 105 w 280"/>
                <a:gd name="T29" fmla="*/ 257 h 283"/>
                <a:gd name="T30" fmla="*/ 104 w 280"/>
                <a:gd name="T31" fmla="*/ 251 h 283"/>
                <a:gd name="T32" fmla="*/ 101 w 280"/>
                <a:gd name="T33" fmla="*/ 244 h 283"/>
                <a:gd name="T34" fmla="*/ 93 w 280"/>
                <a:gd name="T35" fmla="*/ 240 h 283"/>
                <a:gd name="T36" fmla="*/ 86 w 280"/>
                <a:gd name="T37" fmla="*/ 243 h 283"/>
                <a:gd name="T38" fmla="*/ 83 w 280"/>
                <a:gd name="T39" fmla="*/ 251 h 283"/>
                <a:gd name="T40" fmla="*/ 85 w 280"/>
                <a:gd name="T41" fmla="*/ 264 h 283"/>
                <a:gd name="T42" fmla="*/ 91 w 280"/>
                <a:gd name="T43" fmla="*/ 274 h 283"/>
                <a:gd name="T44" fmla="*/ 107 w 280"/>
                <a:gd name="T45" fmla="*/ 282 h 283"/>
                <a:gd name="T46" fmla="*/ 117 w 280"/>
                <a:gd name="T47" fmla="*/ 283 h 283"/>
                <a:gd name="T48" fmla="*/ 117 w 280"/>
                <a:gd name="T49" fmla="*/ 283 h 283"/>
                <a:gd name="T50" fmla="*/ 117 w 280"/>
                <a:gd name="T51" fmla="*/ 283 h 283"/>
                <a:gd name="T52" fmla="*/ 117 w 280"/>
                <a:gd name="T53" fmla="*/ 283 h 283"/>
                <a:gd name="T54" fmla="*/ 117 w 280"/>
                <a:gd name="T55" fmla="*/ 283 h 283"/>
                <a:gd name="T56" fmla="*/ 117 w 280"/>
                <a:gd name="T57" fmla="*/ 283 h 283"/>
                <a:gd name="T58" fmla="*/ 117 w 280"/>
                <a:gd name="T59" fmla="*/ 283 h 283"/>
                <a:gd name="T60" fmla="*/ 117 w 280"/>
                <a:gd name="T61" fmla="*/ 283 h 283"/>
                <a:gd name="T62" fmla="*/ 143 w 280"/>
                <a:gd name="T63" fmla="*/ 272 h 283"/>
                <a:gd name="T64" fmla="*/ 151 w 280"/>
                <a:gd name="T65" fmla="*/ 250 h 283"/>
                <a:gd name="T66" fmla="*/ 151 w 280"/>
                <a:gd name="T67" fmla="*/ 250 h 283"/>
                <a:gd name="T68" fmla="*/ 151 w 280"/>
                <a:gd name="T69" fmla="*/ 250 h 283"/>
                <a:gd name="T70" fmla="*/ 151 w 280"/>
                <a:gd name="T71" fmla="*/ 222 h 283"/>
                <a:gd name="T72" fmla="*/ 151 w 280"/>
                <a:gd name="T73" fmla="*/ 194 h 283"/>
                <a:gd name="T74" fmla="*/ 145 w 280"/>
                <a:gd name="T75" fmla="*/ 194 h 283"/>
                <a:gd name="T76" fmla="*/ 145 w 280"/>
                <a:gd name="T77" fmla="*/ 117 h 283"/>
                <a:gd name="T78" fmla="*/ 175 w 280"/>
                <a:gd name="T79" fmla="*/ 105 h 283"/>
                <a:gd name="T80" fmla="*/ 210 w 280"/>
                <a:gd name="T81" fmla="*/ 124 h 283"/>
                <a:gd name="T82" fmla="*/ 246 w 280"/>
                <a:gd name="T83" fmla="*/ 105 h 283"/>
                <a:gd name="T84" fmla="*/ 280 w 280"/>
                <a:gd name="T85" fmla="*/ 123 h 283"/>
                <a:gd name="T86" fmla="*/ 140 w 280"/>
                <a:gd name="T8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283">
                  <a:moveTo>
                    <a:pt x="140" y="0"/>
                  </a:moveTo>
                  <a:cubicBezTo>
                    <a:pt x="68" y="0"/>
                    <a:pt x="9" y="54"/>
                    <a:pt x="0" y="122"/>
                  </a:cubicBezTo>
                  <a:cubicBezTo>
                    <a:pt x="7" y="112"/>
                    <a:pt x="20" y="104"/>
                    <a:pt x="34" y="104"/>
                  </a:cubicBezTo>
                  <a:cubicBezTo>
                    <a:pt x="50" y="104"/>
                    <a:pt x="63" y="112"/>
                    <a:pt x="70" y="124"/>
                  </a:cubicBezTo>
                  <a:cubicBezTo>
                    <a:pt x="76" y="113"/>
                    <a:pt x="89" y="104"/>
                    <a:pt x="105" y="104"/>
                  </a:cubicBezTo>
                  <a:cubicBezTo>
                    <a:pt x="117" y="104"/>
                    <a:pt x="128" y="110"/>
                    <a:pt x="135" y="117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208"/>
                    <a:pt x="129" y="222"/>
                  </a:cubicBezTo>
                  <a:cubicBezTo>
                    <a:pt x="129" y="236"/>
                    <a:pt x="129" y="250"/>
                    <a:pt x="129" y="250"/>
                  </a:cubicBezTo>
                  <a:cubicBezTo>
                    <a:pt x="129" y="252"/>
                    <a:pt x="129" y="256"/>
                    <a:pt x="127" y="259"/>
                  </a:cubicBezTo>
                  <a:cubicBezTo>
                    <a:pt x="125" y="262"/>
                    <a:pt x="122" y="264"/>
                    <a:pt x="117" y="264"/>
                  </a:cubicBezTo>
                  <a:cubicBezTo>
                    <a:pt x="116" y="264"/>
                    <a:pt x="115" y="264"/>
                    <a:pt x="113" y="264"/>
                  </a:cubicBezTo>
                  <a:cubicBezTo>
                    <a:pt x="111" y="263"/>
                    <a:pt x="109" y="262"/>
                    <a:pt x="107" y="261"/>
                  </a:cubicBezTo>
                  <a:cubicBezTo>
                    <a:pt x="106" y="259"/>
                    <a:pt x="106" y="258"/>
                    <a:pt x="105" y="257"/>
                  </a:cubicBezTo>
                  <a:cubicBezTo>
                    <a:pt x="104" y="255"/>
                    <a:pt x="104" y="253"/>
                    <a:pt x="104" y="251"/>
                  </a:cubicBezTo>
                  <a:cubicBezTo>
                    <a:pt x="104" y="248"/>
                    <a:pt x="103" y="245"/>
                    <a:pt x="101" y="244"/>
                  </a:cubicBezTo>
                  <a:cubicBezTo>
                    <a:pt x="99" y="242"/>
                    <a:pt x="96" y="240"/>
                    <a:pt x="93" y="240"/>
                  </a:cubicBezTo>
                  <a:cubicBezTo>
                    <a:pt x="90" y="240"/>
                    <a:pt x="88" y="242"/>
                    <a:pt x="86" y="243"/>
                  </a:cubicBezTo>
                  <a:cubicBezTo>
                    <a:pt x="84" y="245"/>
                    <a:pt x="83" y="248"/>
                    <a:pt x="83" y="251"/>
                  </a:cubicBezTo>
                  <a:cubicBezTo>
                    <a:pt x="83" y="256"/>
                    <a:pt x="83" y="260"/>
                    <a:pt x="85" y="264"/>
                  </a:cubicBezTo>
                  <a:cubicBezTo>
                    <a:pt x="86" y="267"/>
                    <a:pt x="88" y="271"/>
                    <a:pt x="91" y="274"/>
                  </a:cubicBezTo>
                  <a:cubicBezTo>
                    <a:pt x="96" y="278"/>
                    <a:pt x="102" y="281"/>
                    <a:pt x="107" y="282"/>
                  </a:cubicBezTo>
                  <a:cubicBezTo>
                    <a:pt x="112" y="283"/>
                    <a:pt x="116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29" y="283"/>
                    <a:pt x="137" y="278"/>
                    <a:pt x="143" y="272"/>
                  </a:cubicBezTo>
                  <a:cubicBezTo>
                    <a:pt x="148" y="265"/>
                    <a:pt x="150" y="257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52" y="109"/>
                    <a:pt x="163" y="104"/>
                    <a:pt x="175" y="105"/>
                  </a:cubicBezTo>
                  <a:cubicBezTo>
                    <a:pt x="191" y="105"/>
                    <a:pt x="204" y="113"/>
                    <a:pt x="210" y="124"/>
                  </a:cubicBezTo>
                  <a:cubicBezTo>
                    <a:pt x="217" y="113"/>
                    <a:pt x="230" y="105"/>
                    <a:pt x="246" y="105"/>
                  </a:cubicBezTo>
                  <a:cubicBezTo>
                    <a:pt x="260" y="105"/>
                    <a:pt x="273" y="112"/>
                    <a:pt x="280" y="123"/>
                  </a:cubicBezTo>
                  <a:cubicBezTo>
                    <a:pt x="271" y="54"/>
                    <a:pt x="212" y="0"/>
                    <a:pt x="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150727" y="3379733"/>
            <a:ext cx="645957" cy="1180395"/>
            <a:chOff x="5773027" y="3527513"/>
            <a:chExt cx="645957" cy="1180395"/>
          </a:xfrm>
        </p:grpSpPr>
        <p:sp>
          <p:nvSpPr>
            <p:cNvPr id="57" name="圆角矩形 56"/>
            <p:cNvSpPr/>
            <p:nvPr/>
          </p:nvSpPr>
          <p:spPr>
            <a:xfrm>
              <a:off x="5773027" y="3527513"/>
              <a:ext cx="645957" cy="118039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Freeform 307"/>
            <p:cNvSpPr>
              <a:spLocks noChangeAspect="1" noEditPoints="1"/>
            </p:cNvSpPr>
            <p:nvPr/>
          </p:nvSpPr>
          <p:spPr bwMode="auto">
            <a:xfrm>
              <a:off x="5943935" y="4146155"/>
              <a:ext cx="304135" cy="444312"/>
            </a:xfrm>
            <a:custGeom>
              <a:avLst/>
              <a:gdLst>
                <a:gd name="T0" fmla="*/ 151 w 243"/>
                <a:gd name="T1" fmla="*/ 4 h 354"/>
                <a:gd name="T2" fmla="*/ 236 w 243"/>
                <a:gd name="T3" fmla="*/ 91 h 354"/>
                <a:gd name="T4" fmla="*/ 212 w 243"/>
                <a:gd name="T5" fmla="*/ 202 h 354"/>
                <a:gd name="T6" fmla="*/ 201 w 243"/>
                <a:gd name="T7" fmla="*/ 243 h 354"/>
                <a:gd name="T8" fmla="*/ 199 w 243"/>
                <a:gd name="T9" fmla="*/ 276 h 354"/>
                <a:gd name="T10" fmla="*/ 183 w 243"/>
                <a:gd name="T11" fmla="*/ 322 h 354"/>
                <a:gd name="T12" fmla="*/ 143 w 243"/>
                <a:gd name="T13" fmla="*/ 354 h 354"/>
                <a:gd name="T14" fmla="*/ 63 w 243"/>
                <a:gd name="T15" fmla="*/ 328 h 354"/>
                <a:gd name="T16" fmla="*/ 43 w 243"/>
                <a:gd name="T17" fmla="*/ 281 h 354"/>
                <a:gd name="T18" fmla="*/ 43 w 243"/>
                <a:gd name="T19" fmla="*/ 253 h 354"/>
                <a:gd name="T20" fmla="*/ 39 w 243"/>
                <a:gd name="T21" fmla="*/ 231 h 354"/>
                <a:gd name="T22" fmla="*/ 10 w 243"/>
                <a:gd name="T23" fmla="*/ 163 h 354"/>
                <a:gd name="T24" fmla="*/ 74 w 243"/>
                <a:gd name="T25" fmla="*/ 10 h 354"/>
                <a:gd name="T26" fmla="*/ 114 w 243"/>
                <a:gd name="T27" fmla="*/ 0 h 354"/>
                <a:gd name="T28" fmla="*/ 121 w 243"/>
                <a:gd name="T29" fmla="*/ 245 h 354"/>
                <a:gd name="T30" fmla="*/ 180 w 243"/>
                <a:gd name="T31" fmla="*/ 233 h 354"/>
                <a:gd name="T32" fmla="*/ 205 w 243"/>
                <a:gd name="T33" fmla="*/ 168 h 354"/>
                <a:gd name="T34" fmla="*/ 182 w 243"/>
                <a:gd name="T35" fmla="*/ 44 h 354"/>
                <a:gd name="T36" fmla="*/ 26 w 243"/>
                <a:gd name="T37" fmla="*/ 138 h 354"/>
                <a:gd name="T38" fmla="*/ 62 w 243"/>
                <a:gd name="T39" fmla="*/ 235 h 354"/>
                <a:gd name="T40" fmla="*/ 121 w 243"/>
                <a:gd name="T41" fmla="*/ 245 h 354"/>
                <a:gd name="T42" fmla="*/ 74 w 243"/>
                <a:gd name="T43" fmla="*/ 254 h 354"/>
                <a:gd name="T44" fmla="*/ 74 w 243"/>
                <a:gd name="T45" fmla="*/ 274 h 354"/>
                <a:gd name="T46" fmla="*/ 169 w 243"/>
                <a:gd name="T47" fmla="*/ 274 h 354"/>
                <a:gd name="T48" fmla="*/ 169 w 243"/>
                <a:gd name="T49" fmla="*/ 254 h 354"/>
                <a:gd name="T50" fmla="*/ 121 w 243"/>
                <a:gd name="T51" fmla="*/ 283 h 354"/>
                <a:gd name="T52" fmla="*/ 64 w 243"/>
                <a:gd name="T53" fmla="*/ 289 h 354"/>
                <a:gd name="T54" fmla="*/ 140 w 243"/>
                <a:gd name="T55" fmla="*/ 303 h 354"/>
                <a:gd name="T56" fmla="*/ 178 w 243"/>
                <a:gd name="T57" fmla="*/ 297 h 354"/>
                <a:gd name="T58" fmla="*/ 121 w 243"/>
                <a:gd name="T59" fmla="*/ 283 h 354"/>
                <a:gd name="T60" fmla="*/ 100 w 243"/>
                <a:gd name="T61" fmla="*/ 332 h 354"/>
                <a:gd name="T62" fmla="*/ 159 w 243"/>
                <a:gd name="T63" fmla="*/ 31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354">
                  <a:moveTo>
                    <a:pt x="128" y="0"/>
                  </a:moveTo>
                  <a:cubicBezTo>
                    <a:pt x="136" y="1"/>
                    <a:pt x="144" y="2"/>
                    <a:pt x="151" y="4"/>
                  </a:cubicBezTo>
                  <a:cubicBezTo>
                    <a:pt x="172" y="9"/>
                    <a:pt x="190" y="20"/>
                    <a:pt x="205" y="35"/>
                  </a:cubicBezTo>
                  <a:cubicBezTo>
                    <a:pt x="221" y="51"/>
                    <a:pt x="231" y="69"/>
                    <a:pt x="236" y="91"/>
                  </a:cubicBezTo>
                  <a:cubicBezTo>
                    <a:pt x="243" y="121"/>
                    <a:pt x="240" y="149"/>
                    <a:pt x="225" y="177"/>
                  </a:cubicBezTo>
                  <a:cubicBezTo>
                    <a:pt x="221" y="185"/>
                    <a:pt x="216" y="194"/>
                    <a:pt x="212" y="202"/>
                  </a:cubicBezTo>
                  <a:cubicBezTo>
                    <a:pt x="206" y="214"/>
                    <a:pt x="203" y="226"/>
                    <a:pt x="202" y="238"/>
                  </a:cubicBezTo>
                  <a:cubicBezTo>
                    <a:pt x="202" y="240"/>
                    <a:pt x="201" y="241"/>
                    <a:pt x="201" y="243"/>
                  </a:cubicBezTo>
                  <a:cubicBezTo>
                    <a:pt x="200" y="246"/>
                    <a:pt x="200" y="255"/>
                    <a:pt x="200" y="258"/>
                  </a:cubicBezTo>
                  <a:cubicBezTo>
                    <a:pt x="202" y="264"/>
                    <a:pt x="201" y="270"/>
                    <a:pt x="199" y="276"/>
                  </a:cubicBezTo>
                  <a:cubicBezTo>
                    <a:pt x="198" y="278"/>
                    <a:pt x="198" y="279"/>
                    <a:pt x="199" y="281"/>
                  </a:cubicBezTo>
                  <a:cubicBezTo>
                    <a:pt x="205" y="297"/>
                    <a:pt x="198" y="314"/>
                    <a:pt x="183" y="322"/>
                  </a:cubicBezTo>
                  <a:cubicBezTo>
                    <a:pt x="181" y="322"/>
                    <a:pt x="180" y="324"/>
                    <a:pt x="180" y="325"/>
                  </a:cubicBezTo>
                  <a:cubicBezTo>
                    <a:pt x="173" y="342"/>
                    <a:pt x="161" y="353"/>
                    <a:pt x="143" y="354"/>
                  </a:cubicBezTo>
                  <a:cubicBezTo>
                    <a:pt x="127" y="354"/>
                    <a:pt x="111" y="354"/>
                    <a:pt x="96" y="353"/>
                  </a:cubicBezTo>
                  <a:cubicBezTo>
                    <a:pt x="80" y="352"/>
                    <a:pt x="69" y="342"/>
                    <a:pt x="63" y="328"/>
                  </a:cubicBezTo>
                  <a:cubicBezTo>
                    <a:pt x="62" y="324"/>
                    <a:pt x="60" y="322"/>
                    <a:pt x="57" y="321"/>
                  </a:cubicBezTo>
                  <a:cubicBezTo>
                    <a:pt x="43" y="313"/>
                    <a:pt x="37" y="296"/>
                    <a:pt x="43" y="281"/>
                  </a:cubicBezTo>
                  <a:cubicBezTo>
                    <a:pt x="44" y="279"/>
                    <a:pt x="44" y="278"/>
                    <a:pt x="43" y="276"/>
                  </a:cubicBezTo>
                  <a:cubicBezTo>
                    <a:pt x="40" y="268"/>
                    <a:pt x="40" y="261"/>
                    <a:pt x="43" y="253"/>
                  </a:cubicBezTo>
                  <a:cubicBezTo>
                    <a:pt x="43" y="252"/>
                    <a:pt x="43" y="250"/>
                    <a:pt x="43" y="248"/>
                  </a:cubicBezTo>
                  <a:cubicBezTo>
                    <a:pt x="41" y="242"/>
                    <a:pt x="40" y="237"/>
                    <a:pt x="39" y="231"/>
                  </a:cubicBezTo>
                  <a:cubicBezTo>
                    <a:pt x="37" y="218"/>
                    <a:pt x="32" y="206"/>
                    <a:pt x="26" y="195"/>
                  </a:cubicBezTo>
                  <a:cubicBezTo>
                    <a:pt x="21" y="184"/>
                    <a:pt x="15" y="174"/>
                    <a:pt x="10" y="163"/>
                  </a:cubicBezTo>
                  <a:cubicBezTo>
                    <a:pt x="2" y="143"/>
                    <a:pt x="0" y="121"/>
                    <a:pt x="4" y="100"/>
                  </a:cubicBezTo>
                  <a:cubicBezTo>
                    <a:pt x="11" y="57"/>
                    <a:pt x="35" y="27"/>
                    <a:pt x="74" y="10"/>
                  </a:cubicBezTo>
                  <a:cubicBezTo>
                    <a:pt x="86" y="4"/>
                    <a:pt x="98" y="1"/>
                    <a:pt x="111" y="1"/>
                  </a:cubicBezTo>
                  <a:cubicBezTo>
                    <a:pt x="112" y="0"/>
                    <a:pt x="113" y="0"/>
                    <a:pt x="114" y="0"/>
                  </a:cubicBezTo>
                  <a:lnTo>
                    <a:pt x="128" y="0"/>
                  </a:lnTo>
                  <a:close/>
                  <a:moveTo>
                    <a:pt x="121" y="245"/>
                  </a:moveTo>
                  <a:cubicBezTo>
                    <a:pt x="136" y="245"/>
                    <a:pt x="151" y="245"/>
                    <a:pt x="167" y="245"/>
                  </a:cubicBezTo>
                  <a:cubicBezTo>
                    <a:pt x="176" y="245"/>
                    <a:pt x="179" y="242"/>
                    <a:pt x="180" y="233"/>
                  </a:cubicBezTo>
                  <a:cubicBezTo>
                    <a:pt x="182" y="223"/>
                    <a:pt x="184" y="213"/>
                    <a:pt x="187" y="203"/>
                  </a:cubicBezTo>
                  <a:cubicBezTo>
                    <a:pt x="192" y="191"/>
                    <a:pt x="199" y="180"/>
                    <a:pt x="205" y="168"/>
                  </a:cubicBezTo>
                  <a:cubicBezTo>
                    <a:pt x="212" y="156"/>
                    <a:pt x="216" y="143"/>
                    <a:pt x="217" y="128"/>
                  </a:cubicBezTo>
                  <a:cubicBezTo>
                    <a:pt x="220" y="94"/>
                    <a:pt x="208" y="66"/>
                    <a:pt x="182" y="44"/>
                  </a:cubicBezTo>
                  <a:cubicBezTo>
                    <a:pt x="149" y="17"/>
                    <a:pt x="106" y="15"/>
                    <a:pt x="70" y="37"/>
                  </a:cubicBezTo>
                  <a:cubicBezTo>
                    <a:pt x="35" y="58"/>
                    <a:pt x="19" y="98"/>
                    <a:pt x="26" y="138"/>
                  </a:cubicBezTo>
                  <a:cubicBezTo>
                    <a:pt x="28" y="152"/>
                    <a:pt x="35" y="165"/>
                    <a:pt x="42" y="177"/>
                  </a:cubicBezTo>
                  <a:cubicBezTo>
                    <a:pt x="52" y="195"/>
                    <a:pt x="60" y="214"/>
                    <a:pt x="62" y="235"/>
                  </a:cubicBezTo>
                  <a:cubicBezTo>
                    <a:pt x="62" y="242"/>
                    <a:pt x="66" y="245"/>
                    <a:pt x="73" y="245"/>
                  </a:cubicBezTo>
                  <a:cubicBezTo>
                    <a:pt x="89" y="245"/>
                    <a:pt x="105" y="245"/>
                    <a:pt x="121" y="245"/>
                  </a:cubicBezTo>
                  <a:moveTo>
                    <a:pt x="121" y="254"/>
                  </a:moveTo>
                  <a:cubicBezTo>
                    <a:pt x="105" y="254"/>
                    <a:pt x="89" y="254"/>
                    <a:pt x="74" y="254"/>
                  </a:cubicBezTo>
                  <a:cubicBezTo>
                    <a:pt x="69" y="254"/>
                    <a:pt x="65" y="256"/>
                    <a:pt x="64" y="260"/>
                  </a:cubicBezTo>
                  <a:cubicBezTo>
                    <a:pt x="61" y="267"/>
                    <a:pt x="66" y="274"/>
                    <a:pt x="74" y="274"/>
                  </a:cubicBezTo>
                  <a:cubicBezTo>
                    <a:pt x="96" y="274"/>
                    <a:pt x="118" y="274"/>
                    <a:pt x="140" y="274"/>
                  </a:cubicBezTo>
                  <a:cubicBezTo>
                    <a:pt x="149" y="274"/>
                    <a:pt x="159" y="274"/>
                    <a:pt x="169" y="274"/>
                  </a:cubicBezTo>
                  <a:cubicBezTo>
                    <a:pt x="173" y="274"/>
                    <a:pt x="176" y="272"/>
                    <a:pt x="178" y="268"/>
                  </a:cubicBezTo>
                  <a:cubicBezTo>
                    <a:pt x="181" y="261"/>
                    <a:pt x="176" y="254"/>
                    <a:pt x="169" y="254"/>
                  </a:cubicBezTo>
                  <a:cubicBezTo>
                    <a:pt x="153" y="254"/>
                    <a:pt x="137" y="254"/>
                    <a:pt x="121" y="254"/>
                  </a:cubicBezTo>
                  <a:moveTo>
                    <a:pt x="121" y="283"/>
                  </a:moveTo>
                  <a:cubicBezTo>
                    <a:pt x="105" y="283"/>
                    <a:pt x="89" y="283"/>
                    <a:pt x="74" y="283"/>
                  </a:cubicBezTo>
                  <a:cubicBezTo>
                    <a:pt x="69" y="283"/>
                    <a:pt x="65" y="285"/>
                    <a:pt x="64" y="289"/>
                  </a:cubicBezTo>
                  <a:cubicBezTo>
                    <a:pt x="61" y="296"/>
                    <a:pt x="66" y="303"/>
                    <a:pt x="74" y="303"/>
                  </a:cubicBezTo>
                  <a:cubicBezTo>
                    <a:pt x="96" y="303"/>
                    <a:pt x="118" y="303"/>
                    <a:pt x="140" y="303"/>
                  </a:cubicBezTo>
                  <a:cubicBezTo>
                    <a:pt x="149" y="303"/>
                    <a:pt x="159" y="303"/>
                    <a:pt x="169" y="303"/>
                  </a:cubicBezTo>
                  <a:cubicBezTo>
                    <a:pt x="173" y="303"/>
                    <a:pt x="176" y="301"/>
                    <a:pt x="178" y="297"/>
                  </a:cubicBezTo>
                  <a:cubicBezTo>
                    <a:pt x="181" y="290"/>
                    <a:pt x="176" y="283"/>
                    <a:pt x="169" y="283"/>
                  </a:cubicBezTo>
                  <a:cubicBezTo>
                    <a:pt x="153" y="283"/>
                    <a:pt x="137" y="283"/>
                    <a:pt x="121" y="283"/>
                  </a:cubicBezTo>
                  <a:moveTo>
                    <a:pt x="82" y="313"/>
                  </a:moveTo>
                  <a:cubicBezTo>
                    <a:pt x="82" y="323"/>
                    <a:pt x="90" y="331"/>
                    <a:pt x="100" y="332"/>
                  </a:cubicBezTo>
                  <a:cubicBezTo>
                    <a:pt x="114" y="332"/>
                    <a:pt x="128" y="332"/>
                    <a:pt x="142" y="332"/>
                  </a:cubicBezTo>
                  <a:cubicBezTo>
                    <a:pt x="152" y="331"/>
                    <a:pt x="159" y="323"/>
                    <a:pt x="159" y="313"/>
                  </a:cubicBezTo>
                  <a:lnTo>
                    <a:pt x="82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89620" y="2851032"/>
            <a:ext cx="645957" cy="1180395"/>
            <a:chOff x="7611920" y="2998812"/>
            <a:chExt cx="645957" cy="1180395"/>
          </a:xfrm>
        </p:grpSpPr>
        <p:sp>
          <p:nvSpPr>
            <p:cNvPr id="58" name="圆角矩形 57"/>
            <p:cNvSpPr/>
            <p:nvPr/>
          </p:nvSpPr>
          <p:spPr>
            <a:xfrm>
              <a:off x="7611920" y="2998812"/>
              <a:ext cx="645957" cy="118039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Freeform 266"/>
            <p:cNvSpPr>
              <a:spLocks noChangeAspect="1" noEditPoints="1"/>
            </p:cNvSpPr>
            <p:nvPr/>
          </p:nvSpPr>
          <p:spPr bwMode="auto">
            <a:xfrm>
              <a:off x="7740459" y="3123496"/>
              <a:ext cx="388883" cy="426071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828517" y="3379733"/>
            <a:ext cx="645957" cy="1180395"/>
            <a:chOff x="9450817" y="3527513"/>
            <a:chExt cx="645957" cy="1180395"/>
          </a:xfrm>
        </p:grpSpPr>
        <p:sp>
          <p:nvSpPr>
            <p:cNvPr id="59" name="圆角矩形 58"/>
            <p:cNvSpPr/>
            <p:nvPr/>
          </p:nvSpPr>
          <p:spPr>
            <a:xfrm>
              <a:off x="9450817" y="3527513"/>
              <a:ext cx="645957" cy="11803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63"/>
            <p:cNvSpPr>
              <a:spLocks noChangeAspect="1" noEditPoints="1"/>
            </p:cNvSpPr>
            <p:nvPr/>
          </p:nvSpPr>
          <p:spPr bwMode="auto">
            <a:xfrm>
              <a:off x="9598038" y="4178250"/>
              <a:ext cx="351518" cy="399261"/>
            </a:xfrm>
            <a:custGeom>
              <a:avLst/>
              <a:gdLst>
                <a:gd name="T0" fmla="*/ 319 w 352"/>
                <a:gd name="T1" fmla="*/ 209 h 400"/>
                <a:gd name="T2" fmla="*/ 238 w 352"/>
                <a:gd name="T3" fmla="*/ 134 h 400"/>
                <a:gd name="T4" fmla="*/ 251 w 352"/>
                <a:gd name="T5" fmla="*/ 134 h 400"/>
                <a:gd name="T6" fmla="*/ 313 w 352"/>
                <a:gd name="T7" fmla="*/ 114 h 400"/>
                <a:gd name="T8" fmla="*/ 283 w 352"/>
                <a:gd name="T9" fmla="*/ 96 h 400"/>
                <a:gd name="T10" fmla="*/ 292 w 352"/>
                <a:gd name="T11" fmla="*/ 82 h 400"/>
                <a:gd name="T12" fmla="*/ 289 w 352"/>
                <a:gd name="T13" fmla="*/ 75 h 400"/>
                <a:gd name="T14" fmla="*/ 237 w 352"/>
                <a:gd name="T15" fmla="*/ 97 h 400"/>
                <a:gd name="T16" fmla="*/ 231 w 352"/>
                <a:gd name="T17" fmla="*/ 16 h 400"/>
                <a:gd name="T18" fmla="*/ 142 w 352"/>
                <a:gd name="T19" fmla="*/ 17 h 400"/>
                <a:gd name="T20" fmla="*/ 136 w 352"/>
                <a:gd name="T21" fmla="*/ 108 h 400"/>
                <a:gd name="T22" fmla="*/ 121 w 352"/>
                <a:gd name="T23" fmla="*/ 112 h 400"/>
                <a:gd name="T24" fmla="*/ 111 w 352"/>
                <a:gd name="T25" fmla="*/ 119 h 400"/>
                <a:gd name="T26" fmla="*/ 127 w 352"/>
                <a:gd name="T27" fmla="*/ 130 h 400"/>
                <a:gd name="T28" fmla="*/ 34 w 352"/>
                <a:gd name="T29" fmla="*/ 214 h 400"/>
                <a:gd name="T30" fmla="*/ 149 w 352"/>
                <a:gd name="T31" fmla="*/ 391 h 400"/>
                <a:gd name="T32" fmla="*/ 343 w 352"/>
                <a:gd name="T33" fmla="*/ 268 h 400"/>
                <a:gd name="T34" fmla="*/ 303 w 352"/>
                <a:gd name="T35" fmla="*/ 109 h 400"/>
                <a:gd name="T36" fmla="*/ 251 w 352"/>
                <a:gd name="T37" fmla="*/ 123 h 400"/>
                <a:gd name="T38" fmla="*/ 243 w 352"/>
                <a:gd name="T39" fmla="*/ 122 h 400"/>
                <a:gd name="T40" fmla="*/ 280 w 352"/>
                <a:gd name="T41" fmla="*/ 85 h 400"/>
                <a:gd name="T42" fmla="*/ 239 w 352"/>
                <a:gd name="T43" fmla="*/ 111 h 400"/>
                <a:gd name="T44" fmla="*/ 280 w 352"/>
                <a:gd name="T45" fmla="*/ 85 h 400"/>
                <a:gd name="T46" fmla="*/ 218 w 352"/>
                <a:gd name="T47" fmla="*/ 315 h 400"/>
                <a:gd name="T48" fmla="*/ 183 w 352"/>
                <a:gd name="T49" fmla="*/ 326 h 400"/>
                <a:gd name="T50" fmla="*/ 169 w 352"/>
                <a:gd name="T51" fmla="*/ 344 h 400"/>
                <a:gd name="T52" fmla="*/ 147 w 352"/>
                <a:gd name="T53" fmla="*/ 322 h 400"/>
                <a:gd name="T54" fmla="*/ 122 w 352"/>
                <a:gd name="T55" fmla="*/ 300 h 400"/>
                <a:gd name="T56" fmla="*/ 155 w 352"/>
                <a:gd name="T57" fmla="*/ 280 h 400"/>
                <a:gd name="T58" fmla="*/ 169 w 352"/>
                <a:gd name="T59" fmla="*/ 301 h 400"/>
                <a:gd name="T60" fmla="*/ 142 w 352"/>
                <a:gd name="T61" fmla="*/ 258 h 400"/>
                <a:gd name="T62" fmla="*/ 122 w 352"/>
                <a:gd name="T63" fmla="*/ 225 h 400"/>
                <a:gd name="T64" fmla="*/ 169 w 352"/>
                <a:gd name="T65" fmla="*/ 184 h 400"/>
                <a:gd name="T66" fmla="*/ 183 w 352"/>
                <a:gd name="T67" fmla="*/ 175 h 400"/>
                <a:gd name="T68" fmla="*/ 215 w 352"/>
                <a:gd name="T69" fmla="*/ 194 h 400"/>
                <a:gd name="T70" fmla="*/ 195 w 352"/>
                <a:gd name="T71" fmla="*/ 223 h 400"/>
                <a:gd name="T72" fmla="*/ 183 w 352"/>
                <a:gd name="T73" fmla="*/ 209 h 400"/>
                <a:gd name="T74" fmla="*/ 221 w 352"/>
                <a:gd name="T75" fmla="*/ 252 h 400"/>
                <a:gd name="T76" fmla="*/ 230 w 352"/>
                <a:gd name="T77" fmla="*/ 30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2" h="400">
                  <a:moveTo>
                    <a:pt x="343" y="268"/>
                  </a:moveTo>
                  <a:cubicBezTo>
                    <a:pt x="339" y="245"/>
                    <a:pt x="331" y="231"/>
                    <a:pt x="319" y="209"/>
                  </a:cubicBezTo>
                  <a:cubicBezTo>
                    <a:pt x="308" y="192"/>
                    <a:pt x="288" y="172"/>
                    <a:pt x="273" y="160"/>
                  </a:cubicBezTo>
                  <a:cubicBezTo>
                    <a:pt x="262" y="151"/>
                    <a:pt x="249" y="143"/>
                    <a:pt x="238" y="134"/>
                  </a:cubicBezTo>
                  <a:cubicBezTo>
                    <a:pt x="241" y="134"/>
                    <a:pt x="241" y="134"/>
                    <a:pt x="241" y="134"/>
                  </a:cubicBezTo>
                  <a:cubicBezTo>
                    <a:pt x="251" y="134"/>
                    <a:pt x="251" y="134"/>
                    <a:pt x="251" y="134"/>
                  </a:cubicBezTo>
                  <a:cubicBezTo>
                    <a:pt x="258" y="134"/>
                    <a:pt x="266" y="134"/>
                    <a:pt x="274" y="133"/>
                  </a:cubicBezTo>
                  <a:cubicBezTo>
                    <a:pt x="283" y="132"/>
                    <a:pt x="306" y="128"/>
                    <a:pt x="313" y="114"/>
                  </a:cubicBezTo>
                  <a:cubicBezTo>
                    <a:pt x="318" y="104"/>
                    <a:pt x="314" y="99"/>
                    <a:pt x="311" y="97"/>
                  </a:cubicBezTo>
                  <a:cubicBezTo>
                    <a:pt x="306" y="93"/>
                    <a:pt x="295" y="94"/>
                    <a:pt x="283" y="96"/>
                  </a:cubicBezTo>
                  <a:cubicBezTo>
                    <a:pt x="288" y="92"/>
                    <a:pt x="291" y="88"/>
                    <a:pt x="292" y="84"/>
                  </a:cubicBezTo>
                  <a:cubicBezTo>
                    <a:pt x="292" y="84"/>
                    <a:pt x="292" y="83"/>
                    <a:pt x="292" y="82"/>
                  </a:cubicBezTo>
                  <a:cubicBezTo>
                    <a:pt x="292" y="80"/>
                    <a:pt x="292" y="78"/>
                    <a:pt x="290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7" y="74"/>
                    <a:pt x="287" y="74"/>
                    <a:pt x="287" y="74"/>
                  </a:cubicBezTo>
                  <a:cubicBezTo>
                    <a:pt x="272" y="72"/>
                    <a:pt x="251" y="83"/>
                    <a:pt x="237" y="97"/>
                  </a:cubicBezTo>
                  <a:cubicBezTo>
                    <a:pt x="252" y="77"/>
                    <a:pt x="280" y="51"/>
                    <a:pt x="285" y="30"/>
                  </a:cubicBezTo>
                  <a:cubicBezTo>
                    <a:pt x="266" y="29"/>
                    <a:pt x="247" y="25"/>
                    <a:pt x="231" y="16"/>
                  </a:cubicBezTo>
                  <a:cubicBezTo>
                    <a:pt x="216" y="8"/>
                    <a:pt x="209" y="0"/>
                    <a:pt x="191" y="3"/>
                  </a:cubicBezTo>
                  <a:cubicBezTo>
                    <a:pt x="174" y="5"/>
                    <a:pt x="158" y="13"/>
                    <a:pt x="142" y="17"/>
                  </a:cubicBezTo>
                  <a:cubicBezTo>
                    <a:pt x="124" y="22"/>
                    <a:pt x="108" y="15"/>
                    <a:pt x="90" y="18"/>
                  </a:cubicBezTo>
                  <a:cubicBezTo>
                    <a:pt x="87" y="49"/>
                    <a:pt x="125" y="79"/>
                    <a:pt x="136" y="108"/>
                  </a:cubicBezTo>
                  <a:cubicBezTo>
                    <a:pt x="131" y="109"/>
                    <a:pt x="126" y="110"/>
                    <a:pt x="121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18" y="113"/>
                    <a:pt x="115" y="114"/>
                    <a:pt x="114" y="116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6" y="127"/>
                    <a:pt x="120" y="129"/>
                    <a:pt x="127" y="130"/>
                  </a:cubicBezTo>
                  <a:cubicBezTo>
                    <a:pt x="113" y="139"/>
                    <a:pt x="96" y="149"/>
                    <a:pt x="84" y="159"/>
                  </a:cubicBezTo>
                  <a:cubicBezTo>
                    <a:pt x="69" y="172"/>
                    <a:pt x="46" y="198"/>
                    <a:pt x="34" y="214"/>
                  </a:cubicBezTo>
                  <a:cubicBezTo>
                    <a:pt x="13" y="240"/>
                    <a:pt x="0" y="275"/>
                    <a:pt x="6" y="307"/>
                  </a:cubicBezTo>
                  <a:cubicBezTo>
                    <a:pt x="18" y="370"/>
                    <a:pt x="92" y="391"/>
                    <a:pt x="149" y="391"/>
                  </a:cubicBezTo>
                  <a:cubicBezTo>
                    <a:pt x="212" y="391"/>
                    <a:pt x="293" y="400"/>
                    <a:pt x="335" y="348"/>
                  </a:cubicBezTo>
                  <a:cubicBezTo>
                    <a:pt x="352" y="327"/>
                    <a:pt x="347" y="295"/>
                    <a:pt x="343" y="268"/>
                  </a:cubicBezTo>
                  <a:close/>
                  <a:moveTo>
                    <a:pt x="305" y="105"/>
                  </a:moveTo>
                  <a:cubicBezTo>
                    <a:pt x="305" y="105"/>
                    <a:pt x="305" y="106"/>
                    <a:pt x="303" y="109"/>
                  </a:cubicBezTo>
                  <a:cubicBezTo>
                    <a:pt x="299" y="117"/>
                    <a:pt x="284" y="121"/>
                    <a:pt x="273" y="123"/>
                  </a:cubicBezTo>
                  <a:cubicBezTo>
                    <a:pt x="266" y="124"/>
                    <a:pt x="258" y="124"/>
                    <a:pt x="251" y="123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63" y="112"/>
                    <a:pt x="300" y="101"/>
                    <a:pt x="305" y="105"/>
                  </a:cubicBezTo>
                  <a:close/>
                  <a:moveTo>
                    <a:pt x="280" y="85"/>
                  </a:moveTo>
                  <a:cubicBezTo>
                    <a:pt x="275" y="90"/>
                    <a:pt x="260" y="99"/>
                    <a:pt x="251" y="104"/>
                  </a:cubicBezTo>
                  <a:cubicBezTo>
                    <a:pt x="247" y="106"/>
                    <a:pt x="243" y="108"/>
                    <a:pt x="239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49" y="98"/>
                    <a:pt x="267" y="86"/>
                    <a:pt x="280" y="85"/>
                  </a:cubicBezTo>
                  <a:close/>
                  <a:moveTo>
                    <a:pt x="230" y="301"/>
                  </a:moveTo>
                  <a:cubicBezTo>
                    <a:pt x="227" y="306"/>
                    <a:pt x="223" y="311"/>
                    <a:pt x="218" y="315"/>
                  </a:cubicBezTo>
                  <a:cubicBezTo>
                    <a:pt x="213" y="319"/>
                    <a:pt x="208" y="322"/>
                    <a:pt x="203" y="323"/>
                  </a:cubicBezTo>
                  <a:cubicBezTo>
                    <a:pt x="197" y="325"/>
                    <a:pt x="191" y="326"/>
                    <a:pt x="183" y="326"/>
                  </a:cubicBezTo>
                  <a:cubicBezTo>
                    <a:pt x="183" y="344"/>
                    <a:pt x="183" y="344"/>
                    <a:pt x="183" y="344"/>
                  </a:cubicBezTo>
                  <a:cubicBezTo>
                    <a:pt x="169" y="344"/>
                    <a:pt x="169" y="344"/>
                    <a:pt x="169" y="344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0" y="326"/>
                    <a:pt x="152" y="324"/>
                    <a:pt x="147" y="322"/>
                  </a:cubicBezTo>
                  <a:cubicBezTo>
                    <a:pt x="141" y="320"/>
                    <a:pt x="136" y="317"/>
                    <a:pt x="132" y="313"/>
                  </a:cubicBezTo>
                  <a:cubicBezTo>
                    <a:pt x="127" y="309"/>
                    <a:pt x="124" y="305"/>
                    <a:pt x="122" y="300"/>
                  </a:cubicBezTo>
                  <a:cubicBezTo>
                    <a:pt x="120" y="296"/>
                    <a:pt x="118" y="291"/>
                    <a:pt x="117" y="284"/>
                  </a:cubicBezTo>
                  <a:cubicBezTo>
                    <a:pt x="155" y="280"/>
                    <a:pt x="155" y="280"/>
                    <a:pt x="155" y="280"/>
                  </a:cubicBezTo>
                  <a:cubicBezTo>
                    <a:pt x="156" y="286"/>
                    <a:pt x="158" y="291"/>
                    <a:pt x="160" y="293"/>
                  </a:cubicBezTo>
                  <a:cubicBezTo>
                    <a:pt x="162" y="296"/>
                    <a:pt x="165" y="299"/>
                    <a:pt x="169" y="301"/>
                  </a:cubicBezTo>
                  <a:cubicBezTo>
                    <a:pt x="169" y="267"/>
                    <a:pt x="169" y="267"/>
                    <a:pt x="169" y="267"/>
                  </a:cubicBezTo>
                  <a:cubicBezTo>
                    <a:pt x="156" y="264"/>
                    <a:pt x="147" y="261"/>
                    <a:pt x="142" y="258"/>
                  </a:cubicBezTo>
                  <a:cubicBezTo>
                    <a:pt x="137" y="255"/>
                    <a:pt x="132" y="251"/>
                    <a:pt x="128" y="246"/>
                  </a:cubicBezTo>
                  <a:cubicBezTo>
                    <a:pt x="124" y="240"/>
                    <a:pt x="122" y="233"/>
                    <a:pt x="122" y="225"/>
                  </a:cubicBezTo>
                  <a:cubicBezTo>
                    <a:pt x="122" y="213"/>
                    <a:pt x="126" y="204"/>
                    <a:pt x="134" y="196"/>
                  </a:cubicBezTo>
                  <a:cubicBezTo>
                    <a:pt x="142" y="189"/>
                    <a:pt x="154" y="185"/>
                    <a:pt x="169" y="184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83" y="175"/>
                    <a:pt x="183" y="175"/>
                    <a:pt x="183" y="175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97" y="185"/>
                    <a:pt x="208" y="188"/>
                    <a:pt x="215" y="194"/>
                  </a:cubicBezTo>
                  <a:cubicBezTo>
                    <a:pt x="223" y="200"/>
                    <a:pt x="228" y="208"/>
                    <a:pt x="230" y="218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93" y="219"/>
                    <a:pt x="191" y="216"/>
                    <a:pt x="190" y="214"/>
                  </a:cubicBezTo>
                  <a:cubicBezTo>
                    <a:pt x="189" y="212"/>
                    <a:pt x="186" y="211"/>
                    <a:pt x="183" y="209"/>
                  </a:cubicBezTo>
                  <a:cubicBezTo>
                    <a:pt x="183" y="236"/>
                    <a:pt x="183" y="236"/>
                    <a:pt x="183" y="236"/>
                  </a:cubicBezTo>
                  <a:cubicBezTo>
                    <a:pt x="202" y="241"/>
                    <a:pt x="215" y="247"/>
                    <a:pt x="221" y="252"/>
                  </a:cubicBezTo>
                  <a:cubicBezTo>
                    <a:pt x="230" y="260"/>
                    <a:pt x="234" y="270"/>
                    <a:pt x="234" y="282"/>
                  </a:cubicBezTo>
                  <a:cubicBezTo>
                    <a:pt x="234" y="288"/>
                    <a:pt x="233" y="295"/>
                    <a:pt x="230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472928" y="3379733"/>
            <a:ext cx="645957" cy="1180395"/>
            <a:chOff x="2095228" y="3527513"/>
            <a:chExt cx="645957" cy="1180395"/>
          </a:xfrm>
        </p:grpSpPr>
        <p:sp>
          <p:nvSpPr>
            <p:cNvPr id="55" name="圆角矩形 54"/>
            <p:cNvSpPr/>
            <p:nvPr/>
          </p:nvSpPr>
          <p:spPr>
            <a:xfrm>
              <a:off x="2095228" y="3527513"/>
              <a:ext cx="645957" cy="118039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Freeform 23"/>
            <p:cNvSpPr>
              <a:spLocks/>
            </p:cNvSpPr>
            <p:nvPr/>
          </p:nvSpPr>
          <p:spPr bwMode="auto">
            <a:xfrm>
              <a:off x="2213238" y="4178251"/>
              <a:ext cx="409932" cy="369809"/>
            </a:xfrm>
            <a:custGeom>
              <a:avLst/>
              <a:gdLst>
                <a:gd name="T0" fmla="*/ 359 w 367"/>
                <a:gd name="T1" fmla="*/ 169 h 324"/>
                <a:gd name="T2" fmla="*/ 199 w 367"/>
                <a:gd name="T3" fmla="*/ 8 h 324"/>
                <a:gd name="T4" fmla="*/ 169 w 367"/>
                <a:gd name="T5" fmla="*/ 8 h 324"/>
                <a:gd name="T6" fmla="*/ 8 w 367"/>
                <a:gd name="T7" fmla="*/ 169 h 324"/>
                <a:gd name="T8" fmla="*/ 15 w 367"/>
                <a:gd name="T9" fmla="*/ 184 h 324"/>
                <a:gd name="T10" fmla="*/ 49 w 367"/>
                <a:gd name="T11" fmla="*/ 184 h 324"/>
                <a:gd name="T12" fmla="*/ 49 w 367"/>
                <a:gd name="T13" fmla="*/ 308 h 324"/>
                <a:gd name="T14" fmla="*/ 65 w 367"/>
                <a:gd name="T15" fmla="*/ 324 h 324"/>
                <a:gd name="T16" fmla="*/ 143 w 367"/>
                <a:gd name="T17" fmla="*/ 324 h 324"/>
                <a:gd name="T18" fmla="*/ 143 w 367"/>
                <a:gd name="T19" fmla="*/ 200 h 324"/>
                <a:gd name="T20" fmla="*/ 225 w 367"/>
                <a:gd name="T21" fmla="*/ 200 h 324"/>
                <a:gd name="T22" fmla="*/ 225 w 367"/>
                <a:gd name="T23" fmla="*/ 324 h 324"/>
                <a:gd name="T24" fmla="*/ 306 w 367"/>
                <a:gd name="T25" fmla="*/ 324 h 324"/>
                <a:gd name="T26" fmla="*/ 319 w 367"/>
                <a:gd name="T27" fmla="*/ 308 h 324"/>
                <a:gd name="T28" fmla="*/ 319 w 367"/>
                <a:gd name="T29" fmla="*/ 184 h 324"/>
                <a:gd name="T30" fmla="*/ 352 w 367"/>
                <a:gd name="T31" fmla="*/ 184 h 324"/>
                <a:gd name="T32" fmla="*/ 359 w 367"/>
                <a:gd name="T33" fmla="*/ 16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324">
                  <a:moveTo>
                    <a:pt x="359" y="169"/>
                  </a:moveTo>
                  <a:cubicBezTo>
                    <a:pt x="199" y="8"/>
                    <a:pt x="199" y="8"/>
                    <a:pt x="199" y="8"/>
                  </a:cubicBezTo>
                  <a:cubicBezTo>
                    <a:pt x="190" y="0"/>
                    <a:pt x="177" y="0"/>
                    <a:pt x="169" y="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0" y="177"/>
                    <a:pt x="3" y="184"/>
                    <a:pt x="15" y="184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49" y="317"/>
                    <a:pt x="49" y="324"/>
                    <a:pt x="65" y="324"/>
                  </a:cubicBezTo>
                  <a:cubicBezTo>
                    <a:pt x="143" y="324"/>
                    <a:pt x="143" y="324"/>
                    <a:pt x="143" y="324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225" y="200"/>
                    <a:pt x="225" y="200"/>
                    <a:pt x="225" y="200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19" y="324"/>
                    <a:pt x="319" y="317"/>
                    <a:pt x="319" y="308"/>
                  </a:cubicBezTo>
                  <a:cubicBezTo>
                    <a:pt x="319" y="184"/>
                    <a:pt x="319" y="184"/>
                    <a:pt x="319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64" y="184"/>
                    <a:pt x="367" y="177"/>
                    <a:pt x="359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椭圆 5"/>
          <p:cNvSpPr/>
          <p:nvPr/>
        </p:nvSpPr>
        <p:spPr>
          <a:xfrm>
            <a:off x="818353" y="1949979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57250" y="3506081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96151" y="1949979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335048" y="3506081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173947" y="1949979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2" name="TextBox 15"/>
          <p:cNvSpPr txBox="1"/>
          <p:nvPr/>
        </p:nvSpPr>
        <p:spPr>
          <a:xfrm>
            <a:off x="835586" y="2662657"/>
            <a:ext cx="16515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1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．自然语言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72" name="TextBox 15"/>
          <p:cNvSpPr txBox="1"/>
          <p:nvPr/>
        </p:nvSpPr>
        <p:spPr>
          <a:xfrm>
            <a:off x="4754096" y="2708063"/>
            <a:ext cx="13681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3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．盒图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8467419" y="2712172"/>
            <a:ext cx="13681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5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．伪代码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77" name="TextBox 15"/>
          <p:cNvSpPr txBox="1"/>
          <p:nvPr/>
        </p:nvSpPr>
        <p:spPr>
          <a:xfrm>
            <a:off x="2938441" y="4287633"/>
            <a:ext cx="13681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2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．流程图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79" name="TextBox 15"/>
          <p:cNvSpPr txBox="1"/>
          <p:nvPr/>
        </p:nvSpPr>
        <p:spPr>
          <a:xfrm>
            <a:off x="6478476" y="4346194"/>
            <a:ext cx="16616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4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</a:t>
            </a: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PAD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260410" y="418828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1.2.1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算法描述方法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81A252A-B82D-49C8-A8F3-071D50DC8A66}"/>
              </a:ext>
            </a:extLst>
          </p:cNvPr>
          <p:cNvSpPr/>
          <p:nvPr/>
        </p:nvSpPr>
        <p:spPr>
          <a:xfrm>
            <a:off x="9651286" y="3437676"/>
            <a:ext cx="2418260" cy="24182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50B91C-B343-45EA-BAA6-EA21BC85E2D0}"/>
              </a:ext>
            </a:extLst>
          </p:cNvPr>
          <p:cNvGrpSpPr/>
          <p:nvPr/>
        </p:nvGrpSpPr>
        <p:grpSpPr>
          <a:xfrm>
            <a:off x="10550136" y="5099010"/>
            <a:ext cx="645957" cy="1180395"/>
            <a:chOff x="9450817" y="3527513"/>
            <a:chExt cx="645957" cy="1180395"/>
          </a:xfrm>
        </p:grpSpPr>
        <p:sp>
          <p:nvSpPr>
            <p:cNvPr id="43" name="圆角矩形 58">
              <a:extLst>
                <a:ext uri="{FF2B5EF4-FFF2-40B4-BE49-F238E27FC236}">
                  <a16:creationId xmlns:a16="http://schemas.microsoft.com/office/drawing/2014/main" id="{6752244B-2D67-4F5A-A67C-73A9C45A2190}"/>
                </a:ext>
              </a:extLst>
            </p:cNvPr>
            <p:cNvSpPr/>
            <p:nvPr/>
          </p:nvSpPr>
          <p:spPr>
            <a:xfrm>
              <a:off x="9450817" y="3527513"/>
              <a:ext cx="645957" cy="11803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9D00F8A4-848C-4FC7-8903-7078A4E9D2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98038" y="4178250"/>
              <a:ext cx="351518" cy="399261"/>
            </a:xfrm>
            <a:custGeom>
              <a:avLst/>
              <a:gdLst>
                <a:gd name="T0" fmla="*/ 319 w 352"/>
                <a:gd name="T1" fmla="*/ 209 h 400"/>
                <a:gd name="T2" fmla="*/ 238 w 352"/>
                <a:gd name="T3" fmla="*/ 134 h 400"/>
                <a:gd name="T4" fmla="*/ 251 w 352"/>
                <a:gd name="T5" fmla="*/ 134 h 400"/>
                <a:gd name="T6" fmla="*/ 313 w 352"/>
                <a:gd name="T7" fmla="*/ 114 h 400"/>
                <a:gd name="T8" fmla="*/ 283 w 352"/>
                <a:gd name="T9" fmla="*/ 96 h 400"/>
                <a:gd name="T10" fmla="*/ 292 w 352"/>
                <a:gd name="T11" fmla="*/ 82 h 400"/>
                <a:gd name="T12" fmla="*/ 289 w 352"/>
                <a:gd name="T13" fmla="*/ 75 h 400"/>
                <a:gd name="T14" fmla="*/ 237 w 352"/>
                <a:gd name="T15" fmla="*/ 97 h 400"/>
                <a:gd name="T16" fmla="*/ 231 w 352"/>
                <a:gd name="T17" fmla="*/ 16 h 400"/>
                <a:gd name="T18" fmla="*/ 142 w 352"/>
                <a:gd name="T19" fmla="*/ 17 h 400"/>
                <a:gd name="T20" fmla="*/ 136 w 352"/>
                <a:gd name="T21" fmla="*/ 108 h 400"/>
                <a:gd name="T22" fmla="*/ 121 w 352"/>
                <a:gd name="T23" fmla="*/ 112 h 400"/>
                <a:gd name="T24" fmla="*/ 111 w 352"/>
                <a:gd name="T25" fmla="*/ 119 h 400"/>
                <a:gd name="T26" fmla="*/ 127 w 352"/>
                <a:gd name="T27" fmla="*/ 130 h 400"/>
                <a:gd name="T28" fmla="*/ 34 w 352"/>
                <a:gd name="T29" fmla="*/ 214 h 400"/>
                <a:gd name="T30" fmla="*/ 149 w 352"/>
                <a:gd name="T31" fmla="*/ 391 h 400"/>
                <a:gd name="T32" fmla="*/ 343 w 352"/>
                <a:gd name="T33" fmla="*/ 268 h 400"/>
                <a:gd name="T34" fmla="*/ 303 w 352"/>
                <a:gd name="T35" fmla="*/ 109 h 400"/>
                <a:gd name="T36" fmla="*/ 251 w 352"/>
                <a:gd name="T37" fmla="*/ 123 h 400"/>
                <a:gd name="T38" fmla="*/ 243 w 352"/>
                <a:gd name="T39" fmla="*/ 122 h 400"/>
                <a:gd name="T40" fmla="*/ 280 w 352"/>
                <a:gd name="T41" fmla="*/ 85 h 400"/>
                <a:gd name="T42" fmla="*/ 239 w 352"/>
                <a:gd name="T43" fmla="*/ 111 h 400"/>
                <a:gd name="T44" fmla="*/ 280 w 352"/>
                <a:gd name="T45" fmla="*/ 85 h 400"/>
                <a:gd name="T46" fmla="*/ 218 w 352"/>
                <a:gd name="T47" fmla="*/ 315 h 400"/>
                <a:gd name="T48" fmla="*/ 183 w 352"/>
                <a:gd name="T49" fmla="*/ 326 h 400"/>
                <a:gd name="T50" fmla="*/ 169 w 352"/>
                <a:gd name="T51" fmla="*/ 344 h 400"/>
                <a:gd name="T52" fmla="*/ 147 w 352"/>
                <a:gd name="T53" fmla="*/ 322 h 400"/>
                <a:gd name="T54" fmla="*/ 122 w 352"/>
                <a:gd name="T55" fmla="*/ 300 h 400"/>
                <a:gd name="T56" fmla="*/ 155 w 352"/>
                <a:gd name="T57" fmla="*/ 280 h 400"/>
                <a:gd name="T58" fmla="*/ 169 w 352"/>
                <a:gd name="T59" fmla="*/ 301 h 400"/>
                <a:gd name="T60" fmla="*/ 142 w 352"/>
                <a:gd name="T61" fmla="*/ 258 h 400"/>
                <a:gd name="T62" fmla="*/ 122 w 352"/>
                <a:gd name="T63" fmla="*/ 225 h 400"/>
                <a:gd name="T64" fmla="*/ 169 w 352"/>
                <a:gd name="T65" fmla="*/ 184 h 400"/>
                <a:gd name="T66" fmla="*/ 183 w 352"/>
                <a:gd name="T67" fmla="*/ 175 h 400"/>
                <a:gd name="T68" fmla="*/ 215 w 352"/>
                <a:gd name="T69" fmla="*/ 194 h 400"/>
                <a:gd name="T70" fmla="*/ 195 w 352"/>
                <a:gd name="T71" fmla="*/ 223 h 400"/>
                <a:gd name="T72" fmla="*/ 183 w 352"/>
                <a:gd name="T73" fmla="*/ 209 h 400"/>
                <a:gd name="T74" fmla="*/ 221 w 352"/>
                <a:gd name="T75" fmla="*/ 252 h 400"/>
                <a:gd name="T76" fmla="*/ 230 w 352"/>
                <a:gd name="T77" fmla="*/ 30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2" h="400">
                  <a:moveTo>
                    <a:pt x="343" y="268"/>
                  </a:moveTo>
                  <a:cubicBezTo>
                    <a:pt x="339" y="245"/>
                    <a:pt x="331" y="231"/>
                    <a:pt x="319" y="209"/>
                  </a:cubicBezTo>
                  <a:cubicBezTo>
                    <a:pt x="308" y="192"/>
                    <a:pt x="288" y="172"/>
                    <a:pt x="273" y="160"/>
                  </a:cubicBezTo>
                  <a:cubicBezTo>
                    <a:pt x="262" y="151"/>
                    <a:pt x="249" y="143"/>
                    <a:pt x="238" y="134"/>
                  </a:cubicBezTo>
                  <a:cubicBezTo>
                    <a:pt x="241" y="134"/>
                    <a:pt x="241" y="134"/>
                    <a:pt x="241" y="134"/>
                  </a:cubicBezTo>
                  <a:cubicBezTo>
                    <a:pt x="251" y="134"/>
                    <a:pt x="251" y="134"/>
                    <a:pt x="251" y="134"/>
                  </a:cubicBezTo>
                  <a:cubicBezTo>
                    <a:pt x="258" y="134"/>
                    <a:pt x="266" y="134"/>
                    <a:pt x="274" y="133"/>
                  </a:cubicBezTo>
                  <a:cubicBezTo>
                    <a:pt x="283" y="132"/>
                    <a:pt x="306" y="128"/>
                    <a:pt x="313" y="114"/>
                  </a:cubicBezTo>
                  <a:cubicBezTo>
                    <a:pt x="318" y="104"/>
                    <a:pt x="314" y="99"/>
                    <a:pt x="311" y="97"/>
                  </a:cubicBezTo>
                  <a:cubicBezTo>
                    <a:pt x="306" y="93"/>
                    <a:pt x="295" y="94"/>
                    <a:pt x="283" y="96"/>
                  </a:cubicBezTo>
                  <a:cubicBezTo>
                    <a:pt x="288" y="92"/>
                    <a:pt x="291" y="88"/>
                    <a:pt x="292" y="84"/>
                  </a:cubicBezTo>
                  <a:cubicBezTo>
                    <a:pt x="292" y="84"/>
                    <a:pt x="292" y="83"/>
                    <a:pt x="292" y="82"/>
                  </a:cubicBezTo>
                  <a:cubicBezTo>
                    <a:pt x="292" y="80"/>
                    <a:pt x="292" y="78"/>
                    <a:pt x="290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7" y="74"/>
                    <a:pt x="287" y="74"/>
                    <a:pt x="287" y="74"/>
                  </a:cubicBezTo>
                  <a:cubicBezTo>
                    <a:pt x="272" y="72"/>
                    <a:pt x="251" y="83"/>
                    <a:pt x="237" y="97"/>
                  </a:cubicBezTo>
                  <a:cubicBezTo>
                    <a:pt x="252" y="77"/>
                    <a:pt x="280" y="51"/>
                    <a:pt x="285" y="30"/>
                  </a:cubicBezTo>
                  <a:cubicBezTo>
                    <a:pt x="266" y="29"/>
                    <a:pt x="247" y="25"/>
                    <a:pt x="231" y="16"/>
                  </a:cubicBezTo>
                  <a:cubicBezTo>
                    <a:pt x="216" y="8"/>
                    <a:pt x="209" y="0"/>
                    <a:pt x="191" y="3"/>
                  </a:cubicBezTo>
                  <a:cubicBezTo>
                    <a:pt x="174" y="5"/>
                    <a:pt x="158" y="13"/>
                    <a:pt x="142" y="17"/>
                  </a:cubicBezTo>
                  <a:cubicBezTo>
                    <a:pt x="124" y="22"/>
                    <a:pt x="108" y="15"/>
                    <a:pt x="90" y="18"/>
                  </a:cubicBezTo>
                  <a:cubicBezTo>
                    <a:pt x="87" y="49"/>
                    <a:pt x="125" y="79"/>
                    <a:pt x="136" y="108"/>
                  </a:cubicBezTo>
                  <a:cubicBezTo>
                    <a:pt x="131" y="109"/>
                    <a:pt x="126" y="110"/>
                    <a:pt x="121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18" y="113"/>
                    <a:pt x="115" y="114"/>
                    <a:pt x="114" y="116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6" y="127"/>
                    <a:pt x="120" y="129"/>
                    <a:pt x="127" y="130"/>
                  </a:cubicBezTo>
                  <a:cubicBezTo>
                    <a:pt x="113" y="139"/>
                    <a:pt x="96" y="149"/>
                    <a:pt x="84" y="159"/>
                  </a:cubicBezTo>
                  <a:cubicBezTo>
                    <a:pt x="69" y="172"/>
                    <a:pt x="46" y="198"/>
                    <a:pt x="34" y="214"/>
                  </a:cubicBezTo>
                  <a:cubicBezTo>
                    <a:pt x="13" y="240"/>
                    <a:pt x="0" y="275"/>
                    <a:pt x="6" y="307"/>
                  </a:cubicBezTo>
                  <a:cubicBezTo>
                    <a:pt x="18" y="370"/>
                    <a:pt x="92" y="391"/>
                    <a:pt x="149" y="391"/>
                  </a:cubicBezTo>
                  <a:cubicBezTo>
                    <a:pt x="212" y="391"/>
                    <a:pt x="293" y="400"/>
                    <a:pt x="335" y="348"/>
                  </a:cubicBezTo>
                  <a:cubicBezTo>
                    <a:pt x="352" y="327"/>
                    <a:pt x="347" y="295"/>
                    <a:pt x="343" y="268"/>
                  </a:cubicBezTo>
                  <a:close/>
                  <a:moveTo>
                    <a:pt x="305" y="105"/>
                  </a:moveTo>
                  <a:cubicBezTo>
                    <a:pt x="305" y="105"/>
                    <a:pt x="305" y="106"/>
                    <a:pt x="303" y="109"/>
                  </a:cubicBezTo>
                  <a:cubicBezTo>
                    <a:pt x="299" y="117"/>
                    <a:pt x="284" y="121"/>
                    <a:pt x="273" y="123"/>
                  </a:cubicBezTo>
                  <a:cubicBezTo>
                    <a:pt x="266" y="124"/>
                    <a:pt x="258" y="124"/>
                    <a:pt x="251" y="123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63" y="112"/>
                    <a:pt x="300" y="101"/>
                    <a:pt x="305" y="105"/>
                  </a:cubicBezTo>
                  <a:close/>
                  <a:moveTo>
                    <a:pt x="280" y="85"/>
                  </a:moveTo>
                  <a:cubicBezTo>
                    <a:pt x="275" y="90"/>
                    <a:pt x="260" y="99"/>
                    <a:pt x="251" y="104"/>
                  </a:cubicBezTo>
                  <a:cubicBezTo>
                    <a:pt x="247" y="106"/>
                    <a:pt x="243" y="108"/>
                    <a:pt x="239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49" y="98"/>
                    <a:pt x="267" y="86"/>
                    <a:pt x="280" y="85"/>
                  </a:cubicBezTo>
                  <a:close/>
                  <a:moveTo>
                    <a:pt x="230" y="301"/>
                  </a:moveTo>
                  <a:cubicBezTo>
                    <a:pt x="227" y="306"/>
                    <a:pt x="223" y="311"/>
                    <a:pt x="218" y="315"/>
                  </a:cubicBezTo>
                  <a:cubicBezTo>
                    <a:pt x="213" y="319"/>
                    <a:pt x="208" y="322"/>
                    <a:pt x="203" y="323"/>
                  </a:cubicBezTo>
                  <a:cubicBezTo>
                    <a:pt x="197" y="325"/>
                    <a:pt x="191" y="326"/>
                    <a:pt x="183" y="326"/>
                  </a:cubicBezTo>
                  <a:cubicBezTo>
                    <a:pt x="183" y="344"/>
                    <a:pt x="183" y="344"/>
                    <a:pt x="183" y="344"/>
                  </a:cubicBezTo>
                  <a:cubicBezTo>
                    <a:pt x="169" y="344"/>
                    <a:pt x="169" y="344"/>
                    <a:pt x="169" y="344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0" y="326"/>
                    <a:pt x="152" y="324"/>
                    <a:pt x="147" y="322"/>
                  </a:cubicBezTo>
                  <a:cubicBezTo>
                    <a:pt x="141" y="320"/>
                    <a:pt x="136" y="317"/>
                    <a:pt x="132" y="313"/>
                  </a:cubicBezTo>
                  <a:cubicBezTo>
                    <a:pt x="127" y="309"/>
                    <a:pt x="124" y="305"/>
                    <a:pt x="122" y="300"/>
                  </a:cubicBezTo>
                  <a:cubicBezTo>
                    <a:pt x="120" y="296"/>
                    <a:pt x="118" y="291"/>
                    <a:pt x="117" y="284"/>
                  </a:cubicBezTo>
                  <a:cubicBezTo>
                    <a:pt x="155" y="280"/>
                    <a:pt x="155" y="280"/>
                    <a:pt x="155" y="280"/>
                  </a:cubicBezTo>
                  <a:cubicBezTo>
                    <a:pt x="156" y="286"/>
                    <a:pt x="158" y="291"/>
                    <a:pt x="160" y="293"/>
                  </a:cubicBezTo>
                  <a:cubicBezTo>
                    <a:pt x="162" y="296"/>
                    <a:pt x="165" y="299"/>
                    <a:pt x="169" y="301"/>
                  </a:cubicBezTo>
                  <a:cubicBezTo>
                    <a:pt x="169" y="267"/>
                    <a:pt x="169" y="267"/>
                    <a:pt x="169" y="267"/>
                  </a:cubicBezTo>
                  <a:cubicBezTo>
                    <a:pt x="156" y="264"/>
                    <a:pt x="147" y="261"/>
                    <a:pt x="142" y="258"/>
                  </a:cubicBezTo>
                  <a:cubicBezTo>
                    <a:pt x="137" y="255"/>
                    <a:pt x="132" y="251"/>
                    <a:pt x="128" y="246"/>
                  </a:cubicBezTo>
                  <a:cubicBezTo>
                    <a:pt x="124" y="240"/>
                    <a:pt x="122" y="233"/>
                    <a:pt x="122" y="225"/>
                  </a:cubicBezTo>
                  <a:cubicBezTo>
                    <a:pt x="122" y="213"/>
                    <a:pt x="126" y="204"/>
                    <a:pt x="134" y="196"/>
                  </a:cubicBezTo>
                  <a:cubicBezTo>
                    <a:pt x="142" y="189"/>
                    <a:pt x="154" y="185"/>
                    <a:pt x="169" y="184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83" y="175"/>
                    <a:pt x="183" y="175"/>
                    <a:pt x="183" y="175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97" y="185"/>
                    <a:pt x="208" y="188"/>
                    <a:pt x="215" y="194"/>
                  </a:cubicBezTo>
                  <a:cubicBezTo>
                    <a:pt x="223" y="200"/>
                    <a:pt x="228" y="208"/>
                    <a:pt x="230" y="218"/>
                  </a:cubicBezTo>
                  <a:cubicBezTo>
                    <a:pt x="195" y="223"/>
                    <a:pt x="195" y="223"/>
                    <a:pt x="195" y="223"/>
                  </a:cubicBezTo>
                  <a:cubicBezTo>
                    <a:pt x="193" y="219"/>
                    <a:pt x="191" y="216"/>
                    <a:pt x="190" y="214"/>
                  </a:cubicBezTo>
                  <a:cubicBezTo>
                    <a:pt x="189" y="212"/>
                    <a:pt x="186" y="211"/>
                    <a:pt x="183" y="209"/>
                  </a:cubicBezTo>
                  <a:cubicBezTo>
                    <a:pt x="183" y="236"/>
                    <a:pt x="183" y="236"/>
                    <a:pt x="183" y="236"/>
                  </a:cubicBezTo>
                  <a:cubicBezTo>
                    <a:pt x="202" y="241"/>
                    <a:pt x="215" y="247"/>
                    <a:pt x="221" y="252"/>
                  </a:cubicBezTo>
                  <a:cubicBezTo>
                    <a:pt x="230" y="260"/>
                    <a:pt x="234" y="270"/>
                    <a:pt x="234" y="282"/>
                  </a:cubicBezTo>
                  <a:cubicBezTo>
                    <a:pt x="234" y="288"/>
                    <a:pt x="233" y="295"/>
                    <a:pt x="230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67B98DFF-E801-4768-8512-1B14FCDC819F}"/>
              </a:ext>
            </a:extLst>
          </p:cNvPr>
          <p:cNvSpPr/>
          <p:nvPr/>
        </p:nvSpPr>
        <p:spPr>
          <a:xfrm>
            <a:off x="9882866" y="3669256"/>
            <a:ext cx="1955102" cy="1955100"/>
          </a:xfrm>
          <a:prstGeom prst="ellipse">
            <a:avLst/>
          </a:prstGeom>
          <a:gradFill rotWithShape="1">
            <a:gsLst>
              <a:gs pos="63000">
                <a:srgbClr val="ECECEC"/>
              </a:gs>
              <a:gs pos="100000">
                <a:srgbClr val="F7F7F7"/>
              </a:gs>
              <a:gs pos="9000">
                <a:srgbClr val="BEBEBE"/>
              </a:gs>
            </a:gsLst>
            <a:lin ang="7800000" scaled="0"/>
          </a:gradFill>
          <a:ln w="349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anchor="ctr"/>
          <a:lstStyle/>
          <a:p>
            <a:pPr latinLnBrk="1"/>
            <a:endParaRPr kumimoji="1" lang="zh-CN" altLang="en-US" sz="240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C96C7407-04B7-4DE3-A778-4DFD45DB3AD9}"/>
              </a:ext>
            </a:extLst>
          </p:cNvPr>
          <p:cNvSpPr txBox="1"/>
          <p:nvPr/>
        </p:nvSpPr>
        <p:spPr>
          <a:xfrm>
            <a:off x="10129543" y="4359200"/>
            <a:ext cx="13681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fontAlgn="ctr">
              <a:lnSpc>
                <a:spcPct val="100000"/>
              </a:lnSpc>
              <a:defRPr/>
            </a:pPr>
            <a:r>
              <a:rPr lang="en-US" altLang="zh-CN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6</a:t>
            </a:r>
            <a:r>
              <a:rPr lang="zh-CN" altLang="en-US" sz="2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</a:rPr>
              <a:t>．程序设计语言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900"/>
                            </p:stCondLst>
                            <p:childTnLst>
                              <p:par>
                                <p:cTn id="10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4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21" grpId="0" animBg="1"/>
      <p:bldP spid="27" grpId="0" animBg="1"/>
      <p:bldP spid="33" grpId="0" animBg="1"/>
      <p:bldP spid="6" grpId="0" animBg="1"/>
      <p:bldP spid="11" grpId="0" animBg="1"/>
      <p:bldP spid="23" grpId="0" animBg="1"/>
      <p:bldP spid="29" grpId="0" animBg="1"/>
      <p:bldP spid="35" grpId="0" animBg="1"/>
      <p:bldP spid="62" grpId="0"/>
      <p:bldP spid="72" grpId="0"/>
      <p:bldP spid="74" grpId="0"/>
      <p:bldP spid="77" grpId="0"/>
      <p:bldP spid="79" grpId="0"/>
      <p:bldP spid="39" grpId="0"/>
      <p:bldP spid="41" grpId="0" animBg="1"/>
      <p:bldP spid="45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260410" y="418828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1.2.1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算法描述方法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8620" y="1205783"/>
            <a:ext cx="4609578" cy="255454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sz="20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示例</a:t>
            </a:r>
            <a:r>
              <a:rPr lang="en-US" altLang="zh-CN" sz="20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1</a:t>
            </a:r>
            <a:r>
              <a:rPr lang="zh-CN" altLang="en-US" sz="20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：</a:t>
            </a: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算法名称： 农夫过河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输入：农夫、羊、狼、菜、河这边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输出：到河那边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lvl="1"/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lvl="1"/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内容占位符 2"/>
          <p:cNvSpPr txBox="1">
            <a:spLocks/>
          </p:cNvSpPr>
          <p:nvPr/>
        </p:nvSpPr>
        <p:spPr>
          <a:xfrm>
            <a:off x="5523978" y="1155679"/>
            <a:ext cx="5722937" cy="285891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示例2：</a:t>
            </a:r>
          </a:p>
          <a:p>
            <a:pPr marL="0" indent="0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      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求两个不全为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0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的非负整数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m, n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的最大公约数 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gcd(m,n)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</a:t>
            </a: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欧几里德算法描述</a:t>
            </a:r>
            <a:r>
              <a: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:</a:t>
            </a:r>
          </a:p>
          <a:p>
            <a:pPr marL="0" indent="0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      1.</a:t>
            </a: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如果</a:t>
            </a:r>
            <a:r>
              <a: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n=0,</a:t>
            </a: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返回</a:t>
            </a:r>
            <a:r>
              <a: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m</a:t>
            </a: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的值作为结果，过程结束；</a:t>
            </a:r>
          </a:p>
          <a:p>
            <a:pPr marL="0" indent="0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         否则，进入第二步；</a:t>
            </a:r>
          </a:p>
          <a:p>
            <a:pPr marL="0" indent="0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     </a:t>
            </a:r>
            <a:r>
              <a:rPr lang="en-US" altLang="zh-CN" sz="20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2.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用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n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去除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m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，将余数赋给 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r;</a:t>
            </a:r>
          </a:p>
          <a:p>
            <a:pPr marL="0" indent="0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     3.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将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n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的值赋给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m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，将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r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的值赋给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n,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返回第一步。</a:t>
            </a:r>
            <a:endParaRPr lang="en-US" altLang="zh-CN" sz="2000" noProof="1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6" y="4229306"/>
            <a:ext cx="1892300" cy="22733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68" y="4305506"/>
            <a:ext cx="5091501" cy="226536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260410" y="418828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1.2.1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算法描述方法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204913" y="1704974"/>
            <a:ext cx="512603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问题：伪代码和真实代码有何区别？</a:t>
            </a:r>
            <a:endParaRPr lang="en-US" altLang="zh-CN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伪代码描述给定算法时清晰、准确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伪代码不用考虑太多技术细节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用伪代码可以体现算法的本质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永远不会过时</a:t>
            </a:r>
          </a:p>
        </p:txBody>
      </p:sp>
      <p:pic>
        <p:nvPicPr>
          <p:cNvPr id="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18" y="4013406"/>
            <a:ext cx="5091501" cy="226536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590" y="1622424"/>
            <a:ext cx="1892300" cy="22733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6"/>
          <p:cNvSpPr>
            <a:spLocks noEditPoints="1"/>
          </p:cNvSpPr>
          <p:nvPr/>
        </p:nvSpPr>
        <p:spPr bwMode="auto">
          <a:xfrm>
            <a:off x="3720983" y="1680128"/>
            <a:ext cx="4664306" cy="4665718"/>
          </a:xfrm>
          <a:custGeom>
            <a:avLst/>
            <a:gdLst>
              <a:gd name="T0" fmla="*/ 252 w 504"/>
              <a:gd name="T1" fmla="*/ 366 h 504"/>
              <a:gd name="T2" fmla="*/ 138 w 504"/>
              <a:gd name="T3" fmla="*/ 251 h 504"/>
              <a:gd name="T4" fmla="*/ 138 w 504"/>
              <a:gd name="T5" fmla="*/ 249 h 504"/>
              <a:gd name="T6" fmla="*/ 250 w 504"/>
              <a:gd name="T7" fmla="*/ 138 h 504"/>
              <a:gd name="T8" fmla="*/ 254 w 504"/>
              <a:gd name="T9" fmla="*/ 138 h 504"/>
              <a:gd name="T10" fmla="*/ 366 w 504"/>
              <a:gd name="T11" fmla="*/ 249 h 504"/>
              <a:gd name="T12" fmla="*/ 366 w 504"/>
              <a:gd name="T13" fmla="*/ 250 h 504"/>
              <a:gd name="T14" fmla="*/ 252 w 504"/>
              <a:gd name="T15" fmla="*/ 366 h 504"/>
              <a:gd name="T16" fmla="*/ 308 w 504"/>
              <a:gd name="T17" fmla="*/ 0 h 504"/>
              <a:gd name="T18" fmla="*/ 195 w 504"/>
              <a:gd name="T19" fmla="*/ 0 h 504"/>
              <a:gd name="T20" fmla="*/ 182 w 504"/>
              <a:gd name="T21" fmla="*/ 13 h 504"/>
              <a:gd name="T22" fmla="*/ 182 w 504"/>
              <a:gd name="T23" fmla="*/ 69 h 504"/>
              <a:gd name="T24" fmla="*/ 71 w 504"/>
              <a:gd name="T25" fmla="*/ 180 h 504"/>
              <a:gd name="T26" fmla="*/ 13 w 504"/>
              <a:gd name="T27" fmla="*/ 180 h 504"/>
              <a:gd name="T28" fmla="*/ 0 w 504"/>
              <a:gd name="T29" fmla="*/ 193 h 504"/>
              <a:gd name="T30" fmla="*/ 0 w 504"/>
              <a:gd name="T31" fmla="*/ 305 h 504"/>
              <a:gd name="T32" fmla="*/ 13 w 504"/>
              <a:gd name="T33" fmla="*/ 318 h 504"/>
              <a:gd name="T34" fmla="*/ 69 w 504"/>
              <a:gd name="T35" fmla="*/ 318 h 504"/>
              <a:gd name="T36" fmla="*/ 182 w 504"/>
              <a:gd name="T37" fmla="*/ 433 h 504"/>
              <a:gd name="T38" fmla="*/ 182 w 504"/>
              <a:gd name="T39" fmla="*/ 491 h 504"/>
              <a:gd name="T40" fmla="*/ 195 w 504"/>
              <a:gd name="T41" fmla="*/ 504 h 504"/>
              <a:gd name="T42" fmla="*/ 308 w 504"/>
              <a:gd name="T43" fmla="*/ 504 h 504"/>
              <a:gd name="T44" fmla="*/ 320 w 504"/>
              <a:gd name="T45" fmla="*/ 491 h 504"/>
              <a:gd name="T46" fmla="*/ 320 w 504"/>
              <a:gd name="T47" fmla="*/ 434 h 504"/>
              <a:gd name="T48" fmla="*/ 435 w 504"/>
              <a:gd name="T49" fmla="*/ 318 h 504"/>
              <a:gd name="T50" fmla="*/ 491 w 504"/>
              <a:gd name="T51" fmla="*/ 318 h 504"/>
              <a:gd name="T52" fmla="*/ 504 w 504"/>
              <a:gd name="T53" fmla="*/ 305 h 504"/>
              <a:gd name="T54" fmla="*/ 504 w 504"/>
              <a:gd name="T55" fmla="*/ 193 h 504"/>
              <a:gd name="T56" fmla="*/ 491 w 504"/>
              <a:gd name="T57" fmla="*/ 180 h 504"/>
              <a:gd name="T58" fmla="*/ 433 w 504"/>
              <a:gd name="T59" fmla="*/ 180 h 504"/>
              <a:gd name="T60" fmla="*/ 320 w 504"/>
              <a:gd name="T61" fmla="*/ 69 h 504"/>
              <a:gd name="T62" fmla="*/ 320 w 504"/>
              <a:gd name="T63" fmla="*/ 13 h 504"/>
              <a:gd name="T64" fmla="*/ 308 w 504"/>
              <a:gd name="T6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4" h="504">
                <a:moveTo>
                  <a:pt x="252" y="366"/>
                </a:moveTo>
                <a:cubicBezTo>
                  <a:pt x="188" y="365"/>
                  <a:pt x="138" y="314"/>
                  <a:pt x="138" y="251"/>
                </a:cubicBezTo>
                <a:cubicBezTo>
                  <a:pt x="138" y="249"/>
                  <a:pt x="138" y="249"/>
                  <a:pt x="138" y="249"/>
                </a:cubicBezTo>
                <a:cubicBezTo>
                  <a:pt x="139" y="185"/>
                  <a:pt x="186" y="138"/>
                  <a:pt x="250" y="138"/>
                </a:cubicBezTo>
                <a:cubicBezTo>
                  <a:pt x="254" y="138"/>
                  <a:pt x="254" y="138"/>
                  <a:pt x="254" y="138"/>
                </a:cubicBezTo>
                <a:cubicBezTo>
                  <a:pt x="317" y="138"/>
                  <a:pt x="365" y="186"/>
                  <a:pt x="366" y="249"/>
                </a:cubicBezTo>
                <a:cubicBezTo>
                  <a:pt x="366" y="250"/>
                  <a:pt x="366" y="250"/>
                  <a:pt x="366" y="250"/>
                </a:cubicBezTo>
                <a:cubicBezTo>
                  <a:pt x="366" y="314"/>
                  <a:pt x="316" y="365"/>
                  <a:pt x="252" y="366"/>
                </a:cubicBezTo>
                <a:moveTo>
                  <a:pt x="308" y="0"/>
                </a:moveTo>
                <a:cubicBezTo>
                  <a:pt x="195" y="0"/>
                  <a:pt x="195" y="0"/>
                  <a:pt x="195" y="0"/>
                </a:cubicBezTo>
                <a:cubicBezTo>
                  <a:pt x="188" y="0"/>
                  <a:pt x="182" y="6"/>
                  <a:pt x="182" y="13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133"/>
                  <a:pt x="135" y="180"/>
                  <a:pt x="71" y="180"/>
                </a:cubicBezTo>
                <a:cubicBezTo>
                  <a:pt x="13" y="180"/>
                  <a:pt x="13" y="180"/>
                  <a:pt x="13" y="180"/>
                </a:cubicBezTo>
                <a:cubicBezTo>
                  <a:pt x="6" y="180"/>
                  <a:pt x="0" y="186"/>
                  <a:pt x="0" y="193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12"/>
                  <a:pt x="6" y="318"/>
                  <a:pt x="13" y="318"/>
                </a:cubicBezTo>
                <a:cubicBezTo>
                  <a:pt x="69" y="318"/>
                  <a:pt x="69" y="318"/>
                  <a:pt x="69" y="318"/>
                </a:cubicBezTo>
                <a:cubicBezTo>
                  <a:pt x="132" y="319"/>
                  <a:pt x="182" y="369"/>
                  <a:pt x="182" y="433"/>
                </a:cubicBezTo>
                <a:cubicBezTo>
                  <a:pt x="182" y="491"/>
                  <a:pt x="182" y="491"/>
                  <a:pt x="182" y="491"/>
                </a:cubicBezTo>
                <a:cubicBezTo>
                  <a:pt x="182" y="498"/>
                  <a:pt x="188" y="504"/>
                  <a:pt x="195" y="504"/>
                </a:cubicBezTo>
                <a:cubicBezTo>
                  <a:pt x="308" y="504"/>
                  <a:pt x="308" y="504"/>
                  <a:pt x="308" y="504"/>
                </a:cubicBezTo>
                <a:cubicBezTo>
                  <a:pt x="315" y="504"/>
                  <a:pt x="320" y="498"/>
                  <a:pt x="320" y="491"/>
                </a:cubicBezTo>
                <a:cubicBezTo>
                  <a:pt x="320" y="434"/>
                  <a:pt x="320" y="434"/>
                  <a:pt x="320" y="434"/>
                </a:cubicBezTo>
                <a:cubicBezTo>
                  <a:pt x="320" y="369"/>
                  <a:pt x="371" y="319"/>
                  <a:pt x="435" y="318"/>
                </a:cubicBezTo>
                <a:cubicBezTo>
                  <a:pt x="491" y="318"/>
                  <a:pt x="491" y="318"/>
                  <a:pt x="491" y="318"/>
                </a:cubicBezTo>
                <a:cubicBezTo>
                  <a:pt x="498" y="318"/>
                  <a:pt x="504" y="312"/>
                  <a:pt x="504" y="305"/>
                </a:cubicBezTo>
                <a:cubicBezTo>
                  <a:pt x="504" y="193"/>
                  <a:pt x="504" y="193"/>
                  <a:pt x="504" y="193"/>
                </a:cubicBezTo>
                <a:cubicBezTo>
                  <a:pt x="504" y="186"/>
                  <a:pt x="498" y="180"/>
                  <a:pt x="491" y="180"/>
                </a:cubicBezTo>
                <a:cubicBezTo>
                  <a:pt x="433" y="180"/>
                  <a:pt x="433" y="180"/>
                  <a:pt x="433" y="180"/>
                </a:cubicBezTo>
                <a:cubicBezTo>
                  <a:pt x="369" y="180"/>
                  <a:pt x="321" y="132"/>
                  <a:pt x="320" y="69"/>
                </a:cubicBezTo>
                <a:cubicBezTo>
                  <a:pt x="320" y="13"/>
                  <a:pt x="320" y="13"/>
                  <a:pt x="320" y="13"/>
                </a:cubicBezTo>
                <a:cubicBezTo>
                  <a:pt x="320" y="6"/>
                  <a:pt x="315" y="0"/>
                  <a:pt x="308" y="0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5509564" y="1762677"/>
            <a:ext cx="1095045" cy="1107996"/>
            <a:chOff x="5509564" y="1735381"/>
            <a:chExt cx="1095045" cy="1107996"/>
          </a:xfrm>
        </p:grpSpPr>
        <p:sp>
          <p:nvSpPr>
            <p:cNvPr id="6" name="圆角矩形 5"/>
            <p:cNvSpPr/>
            <p:nvPr/>
          </p:nvSpPr>
          <p:spPr>
            <a:xfrm>
              <a:off x="5509564" y="1741857"/>
              <a:ext cx="1095045" cy="1095045"/>
            </a:xfrm>
            <a:prstGeom prst="roundRect">
              <a:avLst>
                <a:gd name="adj" fmla="val 9147"/>
              </a:avLst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49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682625" y="1735381"/>
              <a:ext cx="748923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fontAlgn="ctr"/>
              <a:r>
                <a:rPr lang="en-US" altLang="zh-CN" sz="6600" dirty="0">
                  <a:solidFill>
                    <a:srgbClr val="595959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</a:t>
              </a:r>
              <a:endParaRPr lang="zh-CN" altLang="en-US" sz="66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09564" y="5149245"/>
            <a:ext cx="1095045" cy="1107996"/>
            <a:chOff x="5509564" y="5190189"/>
            <a:chExt cx="1095045" cy="1107996"/>
          </a:xfrm>
        </p:grpSpPr>
        <p:sp>
          <p:nvSpPr>
            <p:cNvPr id="3" name="圆角矩形 2"/>
            <p:cNvSpPr/>
            <p:nvPr/>
          </p:nvSpPr>
          <p:spPr>
            <a:xfrm>
              <a:off x="5509564" y="5196665"/>
              <a:ext cx="1095045" cy="1095045"/>
            </a:xfrm>
            <a:prstGeom prst="roundRect">
              <a:avLst>
                <a:gd name="adj" fmla="val 9147"/>
              </a:avLst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49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659381" y="5190189"/>
              <a:ext cx="795411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fontAlgn="ctr"/>
              <a:r>
                <a:rPr lang="en-US" altLang="zh-CN" sz="6600" dirty="0">
                  <a:solidFill>
                    <a:srgbClr val="595959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</a:t>
              </a:r>
              <a:endParaRPr lang="zh-CN" altLang="en-US" sz="66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820001" y="3435737"/>
            <a:ext cx="1095045" cy="1107996"/>
            <a:chOff x="3820001" y="3435737"/>
            <a:chExt cx="1095045" cy="1107996"/>
          </a:xfrm>
        </p:grpSpPr>
        <p:sp>
          <p:nvSpPr>
            <p:cNvPr id="4" name="圆角矩形 3"/>
            <p:cNvSpPr/>
            <p:nvPr/>
          </p:nvSpPr>
          <p:spPr>
            <a:xfrm>
              <a:off x="3820001" y="3442213"/>
              <a:ext cx="1095045" cy="1095045"/>
            </a:xfrm>
            <a:prstGeom prst="roundRect">
              <a:avLst>
                <a:gd name="adj" fmla="val 9147"/>
              </a:avLst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49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69818" y="3435737"/>
              <a:ext cx="795411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6600" dirty="0">
                  <a:solidFill>
                    <a:srgbClr val="595959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</a:t>
              </a:r>
              <a:endParaRPr lang="zh-CN" altLang="en-US" sz="66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8071509" y="2014984"/>
            <a:ext cx="3963803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1. 3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种基本控制结构的描述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119103" y="6373389"/>
            <a:ext cx="4861712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．模块及模块间的接口方式的描述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979807" y="5246328"/>
            <a:ext cx="3055505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．数据结构说明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13657" y="2812886"/>
            <a:ext cx="195179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．其他说明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108"/>
          <p:cNvSpPr>
            <a:spLocks/>
          </p:cNvSpPr>
          <p:nvPr/>
        </p:nvSpPr>
        <p:spPr bwMode="auto">
          <a:xfrm flipH="1">
            <a:off x="3424865" y="3028326"/>
            <a:ext cx="1436847" cy="582176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8"/>
          <p:cNvSpPr>
            <a:spLocks/>
          </p:cNvSpPr>
          <p:nvPr/>
        </p:nvSpPr>
        <p:spPr bwMode="auto">
          <a:xfrm flipH="1" flipV="1">
            <a:off x="3838390" y="5858464"/>
            <a:ext cx="1808439" cy="546831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541617" y="2243677"/>
            <a:ext cx="740434" cy="709650"/>
            <a:chOff x="4019550" y="5668963"/>
            <a:chExt cx="725488" cy="695325"/>
          </a:xfrm>
          <a:solidFill>
            <a:schemeClr val="accent4"/>
          </a:solidFill>
        </p:grpSpPr>
        <p:sp>
          <p:nvSpPr>
            <p:cNvPr id="12" name="Freeform 226"/>
            <p:cNvSpPr>
              <a:spLocks/>
            </p:cNvSpPr>
            <p:nvPr/>
          </p:nvSpPr>
          <p:spPr bwMode="auto">
            <a:xfrm>
              <a:off x="4079875" y="5668963"/>
              <a:ext cx="646113" cy="695325"/>
            </a:xfrm>
            <a:custGeom>
              <a:avLst/>
              <a:gdLst>
                <a:gd name="T0" fmla="*/ 253 w 407"/>
                <a:gd name="T1" fmla="*/ 0 h 438"/>
                <a:gd name="T2" fmla="*/ 225 w 407"/>
                <a:gd name="T3" fmla="*/ 0 h 438"/>
                <a:gd name="T4" fmla="*/ 225 w 407"/>
                <a:gd name="T5" fmla="*/ 334 h 438"/>
                <a:gd name="T6" fmla="*/ 0 w 407"/>
                <a:gd name="T7" fmla="*/ 334 h 438"/>
                <a:gd name="T8" fmla="*/ 64 w 407"/>
                <a:gd name="T9" fmla="*/ 438 h 438"/>
                <a:gd name="T10" fmla="*/ 343 w 407"/>
                <a:gd name="T11" fmla="*/ 438 h 438"/>
                <a:gd name="T12" fmla="*/ 407 w 407"/>
                <a:gd name="T13" fmla="*/ 334 h 438"/>
                <a:gd name="T14" fmla="*/ 253 w 407"/>
                <a:gd name="T15" fmla="*/ 334 h 438"/>
                <a:gd name="T16" fmla="*/ 253 w 407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438">
                  <a:moveTo>
                    <a:pt x="253" y="0"/>
                  </a:moveTo>
                  <a:lnTo>
                    <a:pt x="225" y="0"/>
                  </a:lnTo>
                  <a:lnTo>
                    <a:pt x="225" y="334"/>
                  </a:lnTo>
                  <a:lnTo>
                    <a:pt x="0" y="334"/>
                  </a:lnTo>
                  <a:lnTo>
                    <a:pt x="64" y="438"/>
                  </a:lnTo>
                  <a:lnTo>
                    <a:pt x="343" y="438"/>
                  </a:lnTo>
                  <a:lnTo>
                    <a:pt x="407" y="334"/>
                  </a:lnTo>
                  <a:lnTo>
                    <a:pt x="253" y="334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27"/>
            <p:cNvSpPr>
              <a:spLocks/>
            </p:cNvSpPr>
            <p:nvPr/>
          </p:nvSpPr>
          <p:spPr bwMode="auto">
            <a:xfrm>
              <a:off x="4019550" y="5695950"/>
              <a:ext cx="384175" cy="458788"/>
            </a:xfrm>
            <a:custGeom>
              <a:avLst/>
              <a:gdLst>
                <a:gd name="T0" fmla="*/ 242 w 242"/>
                <a:gd name="T1" fmla="*/ 0 h 289"/>
                <a:gd name="T2" fmla="*/ 0 w 242"/>
                <a:gd name="T3" fmla="*/ 289 h 289"/>
                <a:gd name="T4" fmla="*/ 242 w 242"/>
                <a:gd name="T5" fmla="*/ 289 h 289"/>
                <a:gd name="T6" fmla="*/ 242 w 242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289">
                  <a:moveTo>
                    <a:pt x="242" y="0"/>
                  </a:moveTo>
                  <a:lnTo>
                    <a:pt x="0" y="289"/>
                  </a:lnTo>
                  <a:lnTo>
                    <a:pt x="242" y="289"/>
                  </a:ln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28"/>
            <p:cNvSpPr>
              <a:spLocks/>
            </p:cNvSpPr>
            <p:nvPr/>
          </p:nvSpPr>
          <p:spPr bwMode="auto">
            <a:xfrm>
              <a:off x="4519613" y="5880100"/>
              <a:ext cx="225425" cy="269875"/>
            </a:xfrm>
            <a:custGeom>
              <a:avLst/>
              <a:gdLst>
                <a:gd name="T0" fmla="*/ 0 w 142"/>
                <a:gd name="T1" fmla="*/ 0 h 170"/>
                <a:gd name="T2" fmla="*/ 0 w 142"/>
                <a:gd name="T3" fmla="*/ 170 h 170"/>
                <a:gd name="T4" fmla="*/ 142 w 142"/>
                <a:gd name="T5" fmla="*/ 170 h 170"/>
                <a:gd name="T6" fmla="*/ 0 w 142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0" y="0"/>
                  </a:moveTo>
                  <a:lnTo>
                    <a:pt x="0" y="170"/>
                  </a:lnTo>
                  <a:lnTo>
                    <a:pt x="142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Freeform 113"/>
          <p:cNvSpPr>
            <a:spLocks noEditPoints="1"/>
          </p:cNvSpPr>
          <p:nvPr/>
        </p:nvSpPr>
        <p:spPr bwMode="auto">
          <a:xfrm>
            <a:off x="4071564" y="5613173"/>
            <a:ext cx="843482" cy="657861"/>
          </a:xfrm>
          <a:custGeom>
            <a:avLst/>
            <a:gdLst>
              <a:gd name="T0" fmla="*/ 431 w 620"/>
              <a:gd name="T1" fmla="*/ 66 h 483"/>
              <a:gd name="T2" fmla="*/ 431 w 620"/>
              <a:gd name="T3" fmla="*/ 19 h 483"/>
              <a:gd name="T4" fmla="*/ 388 w 620"/>
              <a:gd name="T5" fmla="*/ 2 h 483"/>
              <a:gd name="T6" fmla="*/ 355 w 620"/>
              <a:gd name="T7" fmla="*/ 42 h 483"/>
              <a:gd name="T8" fmla="*/ 381 w 620"/>
              <a:gd name="T9" fmla="*/ 81 h 483"/>
              <a:gd name="T10" fmla="*/ 398 w 620"/>
              <a:gd name="T11" fmla="*/ 208 h 483"/>
              <a:gd name="T12" fmla="*/ 510 w 620"/>
              <a:gd name="T13" fmla="*/ 187 h 483"/>
              <a:gd name="T14" fmla="*/ 525 w 620"/>
              <a:gd name="T15" fmla="*/ 162 h 483"/>
              <a:gd name="T16" fmla="*/ 508 w 620"/>
              <a:gd name="T17" fmla="*/ 143 h 483"/>
              <a:gd name="T18" fmla="*/ 364 w 620"/>
              <a:gd name="T19" fmla="*/ 87 h 483"/>
              <a:gd name="T20" fmla="*/ 335 w 620"/>
              <a:gd name="T21" fmla="*/ 72 h 483"/>
              <a:gd name="T22" fmla="*/ 212 w 620"/>
              <a:gd name="T23" fmla="*/ 184 h 483"/>
              <a:gd name="T24" fmla="*/ 209 w 620"/>
              <a:gd name="T25" fmla="*/ 237 h 483"/>
              <a:gd name="T26" fmla="*/ 261 w 620"/>
              <a:gd name="T27" fmla="*/ 426 h 483"/>
              <a:gd name="T28" fmla="*/ 311 w 620"/>
              <a:gd name="T29" fmla="*/ 469 h 483"/>
              <a:gd name="T30" fmla="*/ 338 w 620"/>
              <a:gd name="T31" fmla="*/ 456 h 483"/>
              <a:gd name="T32" fmla="*/ 333 w 620"/>
              <a:gd name="T33" fmla="*/ 422 h 483"/>
              <a:gd name="T34" fmla="*/ 357 w 620"/>
              <a:gd name="T35" fmla="*/ 290 h 483"/>
              <a:gd name="T36" fmla="*/ 111 w 620"/>
              <a:gd name="T37" fmla="*/ 237 h 483"/>
              <a:gd name="T38" fmla="*/ 37 w 620"/>
              <a:gd name="T39" fmla="*/ 272 h 483"/>
              <a:gd name="T40" fmla="*/ 1 w 620"/>
              <a:gd name="T41" fmla="*/ 347 h 483"/>
              <a:gd name="T42" fmla="*/ 15 w 620"/>
              <a:gd name="T43" fmla="*/ 419 h 483"/>
              <a:gd name="T44" fmla="*/ 76 w 620"/>
              <a:gd name="T45" fmla="*/ 473 h 483"/>
              <a:gd name="T46" fmla="*/ 149 w 620"/>
              <a:gd name="T47" fmla="*/ 480 h 483"/>
              <a:gd name="T48" fmla="*/ 218 w 620"/>
              <a:gd name="T49" fmla="*/ 438 h 483"/>
              <a:gd name="T50" fmla="*/ 247 w 620"/>
              <a:gd name="T51" fmla="*/ 359 h 483"/>
              <a:gd name="T52" fmla="*/ 226 w 620"/>
              <a:gd name="T53" fmla="*/ 290 h 483"/>
              <a:gd name="T54" fmla="*/ 160 w 620"/>
              <a:gd name="T55" fmla="*/ 242 h 483"/>
              <a:gd name="T56" fmla="*/ 114 w 620"/>
              <a:gd name="T57" fmla="*/ 453 h 483"/>
              <a:gd name="T58" fmla="*/ 57 w 620"/>
              <a:gd name="T59" fmla="*/ 426 h 483"/>
              <a:gd name="T60" fmla="*/ 30 w 620"/>
              <a:gd name="T61" fmla="*/ 369 h 483"/>
              <a:gd name="T62" fmla="*/ 40 w 620"/>
              <a:gd name="T63" fmla="*/ 314 h 483"/>
              <a:gd name="T64" fmla="*/ 87 w 620"/>
              <a:gd name="T65" fmla="*/ 272 h 483"/>
              <a:gd name="T66" fmla="*/ 142 w 620"/>
              <a:gd name="T67" fmla="*/ 267 h 483"/>
              <a:gd name="T68" fmla="*/ 197 w 620"/>
              <a:gd name="T69" fmla="*/ 300 h 483"/>
              <a:gd name="T70" fmla="*/ 218 w 620"/>
              <a:gd name="T71" fmla="*/ 359 h 483"/>
              <a:gd name="T72" fmla="*/ 202 w 620"/>
              <a:gd name="T73" fmla="*/ 412 h 483"/>
              <a:gd name="T74" fmla="*/ 151 w 620"/>
              <a:gd name="T75" fmla="*/ 449 h 483"/>
              <a:gd name="T76" fmla="*/ 484 w 620"/>
              <a:gd name="T77" fmla="*/ 237 h 483"/>
              <a:gd name="T78" fmla="*/ 410 w 620"/>
              <a:gd name="T79" fmla="*/ 272 h 483"/>
              <a:gd name="T80" fmla="*/ 374 w 620"/>
              <a:gd name="T81" fmla="*/ 347 h 483"/>
              <a:gd name="T82" fmla="*/ 388 w 620"/>
              <a:gd name="T83" fmla="*/ 419 h 483"/>
              <a:gd name="T84" fmla="*/ 449 w 620"/>
              <a:gd name="T85" fmla="*/ 473 h 483"/>
              <a:gd name="T86" fmla="*/ 522 w 620"/>
              <a:gd name="T87" fmla="*/ 480 h 483"/>
              <a:gd name="T88" fmla="*/ 591 w 620"/>
              <a:gd name="T89" fmla="*/ 438 h 483"/>
              <a:gd name="T90" fmla="*/ 620 w 620"/>
              <a:gd name="T91" fmla="*/ 359 h 483"/>
              <a:gd name="T92" fmla="*/ 598 w 620"/>
              <a:gd name="T93" fmla="*/ 290 h 483"/>
              <a:gd name="T94" fmla="*/ 533 w 620"/>
              <a:gd name="T95" fmla="*/ 242 h 483"/>
              <a:gd name="T96" fmla="*/ 486 w 620"/>
              <a:gd name="T97" fmla="*/ 453 h 483"/>
              <a:gd name="T98" fmla="*/ 430 w 620"/>
              <a:gd name="T99" fmla="*/ 426 h 483"/>
              <a:gd name="T100" fmla="*/ 403 w 620"/>
              <a:gd name="T101" fmla="*/ 369 h 483"/>
              <a:gd name="T102" fmla="*/ 413 w 620"/>
              <a:gd name="T103" fmla="*/ 314 h 483"/>
              <a:gd name="T104" fmla="*/ 460 w 620"/>
              <a:gd name="T105" fmla="*/ 272 h 483"/>
              <a:gd name="T106" fmla="*/ 515 w 620"/>
              <a:gd name="T107" fmla="*/ 267 h 483"/>
              <a:gd name="T108" fmla="*/ 568 w 620"/>
              <a:gd name="T109" fmla="*/ 300 h 483"/>
              <a:gd name="T110" fmla="*/ 590 w 620"/>
              <a:gd name="T111" fmla="*/ 359 h 483"/>
              <a:gd name="T112" fmla="*/ 575 w 620"/>
              <a:gd name="T113" fmla="*/ 412 h 483"/>
              <a:gd name="T114" fmla="*/ 524 w 620"/>
              <a:gd name="T115" fmla="*/ 449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0" h="483">
                <a:moveTo>
                  <a:pt x="397" y="83"/>
                </a:moveTo>
                <a:lnTo>
                  <a:pt x="397" y="83"/>
                </a:lnTo>
                <a:lnTo>
                  <a:pt x="406" y="82"/>
                </a:lnTo>
                <a:lnTo>
                  <a:pt x="413" y="81"/>
                </a:lnTo>
                <a:lnTo>
                  <a:pt x="420" y="77"/>
                </a:lnTo>
                <a:lnTo>
                  <a:pt x="426" y="71"/>
                </a:lnTo>
                <a:lnTo>
                  <a:pt x="431" y="66"/>
                </a:lnTo>
                <a:lnTo>
                  <a:pt x="435" y="58"/>
                </a:lnTo>
                <a:lnTo>
                  <a:pt x="437" y="51"/>
                </a:lnTo>
                <a:lnTo>
                  <a:pt x="439" y="42"/>
                </a:lnTo>
                <a:lnTo>
                  <a:pt x="439" y="42"/>
                </a:lnTo>
                <a:lnTo>
                  <a:pt x="437" y="34"/>
                </a:lnTo>
                <a:lnTo>
                  <a:pt x="435" y="26"/>
                </a:lnTo>
                <a:lnTo>
                  <a:pt x="431" y="19"/>
                </a:lnTo>
                <a:lnTo>
                  <a:pt x="426" y="13"/>
                </a:lnTo>
                <a:lnTo>
                  <a:pt x="420" y="8"/>
                </a:lnTo>
                <a:lnTo>
                  <a:pt x="413" y="4"/>
                </a:lnTo>
                <a:lnTo>
                  <a:pt x="406" y="2"/>
                </a:lnTo>
                <a:lnTo>
                  <a:pt x="397" y="0"/>
                </a:lnTo>
                <a:lnTo>
                  <a:pt x="397" y="0"/>
                </a:lnTo>
                <a:lnTo>
                  <a:pt x="388" y="2"/>
                </a:lnTo>
                <a:lnTo>
                  <a:pt x="381" y="4"/>
                </a:lnTo>
                <a:lnTo>
                  <a:pt x="374" y="8"/>
                </a:lnTo>
                <a:lnTo>
                  <a:pt x="368" y="13"/>
                </a:lnTo>
                <a:lnTo>
                  <a:pt x="363" y="19"/>
                </a:lnTo>
                <a:lnTo>
                  <a:pt x="359" y="26"/>
                </a:lnTo>
                <a:lnTo>
                  <a:pt x="357" y="34"/>
                </a:lnTo>
                <a:lnTo>
                  <a:pt x="355" y="42"/>
                </a:lnTo>
                <a:lnTo>
                  <a:pt x="355" y="42"/>
                </a:lnTo>
                <a:lnTo>
                  <a:pt x="357" y="51"/>
                </a:lnTo>
                <a:lnTo>
                  <a:pt x="359" y="58"/>
                </a:lnTo>
                <a:lnTo>
                  <a:pt x="363" y="66"/>
                </a:lnTo>
                <a:lnTo>
                  <a:pt x="368" y="71"/>
                </a:lnTo>
                <a:lnTo>
                  <a:pt x="374" y="77"/>
                </a:lnTo>
                <a:lnTo>
                  <a:pt x="381" y="81"/>
                </a:lnTo>
                <a:lnTo>
                  <a:pt x="388" y="82"/>
                </a:lnTo>
                <a:lnTo>
                  <a:pt x="397" y="83"/>
                </a:lnTo>
                <a:lnTo>
                  <a:pt x="397" y="83"/>
                </a:lnTo>
                <a:close/>
                <a:moveTo>
                  <a:pt x="348" y="270"/>
                </a:moveTo>
                <a:lnTo>
                  <a:pt x="289" y="223"/>
                </a:lnTo>
                <a:lnTo>
                  <a:pt x="354" y="152"/>
                </a:lnTo>
                <a:lnTo>
                  <a:pt x="398" y="208"/>
                </a:lnTo>
                <a:lnTo>
                  <a:pt x="398" y="208"/>
                </a:lnTo>
                <a:lnTo>
                  <a:pt x="404" y="215"/>
                </a:lnTo>
                <a:lnTo>
                  <a:pt x="411" y="218"/>
                </a:lnTo>
                <a:lnTo>
                  <a:pt x="418" y="218"/>
                </a:lnTo>
                <a:lnTo>
                  <a:pt x="426" y="217"/>
                </a:lnTo>
                <a:lnTo>
                  <a:pt x="510" y="187"/>
                </a:lnTo>
                <a:lnTo>
                  <a:pt x="510" y="187"/>
                </a:lnTo>
                <a:lnTo>
                  <a:pt x="514" y="186"/>
                </a:lnTo>
                <a:lnTo>
                  <a:pt x="518" y="183"/>
                </a:lnTo>
                <a:lnTo>
                  <a:pt x="522" y="179"/>
                </a:lnTo>
                <a:lnTo>
                  <a:pt x="523" y="175"/>
                </a:lnTo>
                <a:lnTo>
                  <a:pt x="525" y="170"/>
                </a:lnTo>
                <a:lnTo>
                  <a:pt x="525" y="167"/>
                </a:lnTo>
                <a:lnTo>
                  <a:pt x="525" y="162"/>
                </a:lnTo>
                <a:lnTo>
                  <a:pt x="524" y="158"/>
                </a:lnTo>
                <a:lnTo>
                  <a:pt x="524" y="158"/>
                </a:lnTo>
                <a:lnTo>
                  <a:pt x="523" y="153"/>
                </a:lnTo>
                <a:lnTo>
                  <a:pt x="519" y="149"/>
                </a:lnTo>
                <a:lnTo>
                  <a:pt x="517" y="146"/>
                </a:lnTo>
                <a:lnTo>
                  <a:pt x="513" y="144"/>
                </a:lnTo>
                <a:lnTo>
                  <a:pt x="508" y="143"/>
                </a:lnTo>
                <a:lnTo>
                  <a:pt x="504" y="141"/>
                </a:lnTo>
                <a:lnTo>
                  <a:pt x="499" y="141"/>
                </a:lnTo>
                <a:lnTo>
                  <a:pt x="494" y="143"/>
                </a:lnTo>
                <a:lnTo>
                  <a:pt x="426" y="168"/>
                </a:lnTo>
                <a:lnTo>
                  <a:pt x="368" y="94"/>
                </a:lnTo>
                <a:lnTo>
                  <a:pt x="368" y="94"/>
                </a:lnTo>
                <a:lnTo>
                  <a:pt x="364" y="87"/>
                </a:lnTo>
                <a:lnTo>
                  <a:pt x="359" y="82"/>
                </a:lnTo>
                <a:lnTo>
                  <a:pt x="358" y="80"/>
                </a:lnTo>
                <a:lnTo>
                  <a:pt x="357" y="80"/>
                </a:lnTo>
                <a:lnTo>
                  <a:pt x="357" y="80"/>
                </a:lnTo>
                <a:lnTo>
                  <a:pt x="350" y="76"/>
                </a:lnTo>
                <a:lnTo>
                  <a:pt x="343" y="73"/>
                </a:lnTo>
                <a:lnTo>
                  <a:pt x="335" y="72"/>
                </a:lnTo>
                <a:lnTo>
                  <a:pt x="328" y="72"/>
                </a:lnTo>
                <a:lnTo>
                  <a:pt x="320" y="73"/>
                </a:lnTo>
                <a:lnTo>
                  <a:pt x="314" y="76"/>
                </a:lnTo>
                <a:lnTo>
                  <a:pt x="306" y="80"/>
                </a:lnTo>
                <a:lnTo>
                  <a:pt x="301" y="85"/>
                </a:lnTo>
                <a:lnTo>
                  <a:pt x="212" y="184"/>
                </a:lnTo>
                <a:lnTo>
                  <a:pt x="212" y="184"/>
                </a:lnTo>
                <a:lnTo>
                  <a:pt x="207" y="192"/>
                </a:lnTo>
                <a:lnTo>
                  <a:pt x="203" y="199"/>
                </a:lnTo>
                <a:lnTo>
                  <a:pt x="202" y="207"/>
                </a:lnTo>
                <a:lnTo>
                  <a:pt x="202" y="215"/>
                </a:lnTo>
                <a:lnTo>
                  <a:pt x="203" y="222"/>
                </a:lnTo>
                <a:lnTo>
                  <a:pt x="205" y="230"/>
                </a:lnTo>
                <a:lnTo>
                  <a:pt x="209" y="237"/>
                </a:lnTo>
                <a:lnTo>
                  <a:pt x="216" y="243"/>
                </a:lnTo>
                <a:lnTo>
                  <a:pt x="297" y="298"/>
                </a:lnTo>
                <a:lnTo>
                  <a:pt x="260" y="412"/>
                </a:lnTo>
                <a:lnTo>
                  <a:pt x="260" y="412"/>
                </a:lnTo>
                <a:lnTo>
                  <a:pt x="260" y="412"/>
                </a:lnTo>
                <a:lnTo>
                  <a:pt x="260" y="419"/>
                </a:lnTo>
                <a:lnTo>
                  <a:pt x="261" y="426"/>
                </a:lnTo>
                <a:lnTo>
                  <a:pt x="263" y="432"/>
                </a:lnTo>
                <a:lnTo>
                  <a:pt x="268" y="438"/>
                </a:lnTo>
                <a:lnTo>
                  <a:pt x="296" y="463"/>
                </a:lnTo>
                <a:lnTo>
                  <a:pt x="296" y="463"/>
                </a:lnTo>
                <a:lnTo>
                  <a:pt x="301" y="465"/>
                </a:lnTo>
                <a:lnTo>
                  <a:pt x="306" y="468"/>
                </a:lnTo>
                <a:lnTo>
                  <a:pt x="311" y="469"/>
                </a:lnTo>
                <a:lnTo>
                  <a:pt x="316" y="469"/>
                </a:lnTo>
                <a:lnTo>
                  <a:pt x="321" y="469"/>
                </a:lnTo>
                <a:lnTo>
                  <a:pt x="326" y="466"/>
                </a:lnTo>
                <a:lnTo>
                  <a:pt x="331" y="464"/>
                </a:lnTo>
                <a:lnTo>
                  <a:pt x="335" y="460"/>
                </a:lnTo>
                <a:lnTo>
                  <a:pt x="335" y="460"/>
                </a:lnTo>
                <a:lnTo>
                  <a:pt x="338" y="456"/>
                </a:lnTo>
                <a:lnTo>
                  <a:pt x="340" y="451"/>
                </a:lnTo>
                <a:lnTo>
                  <a:pt x="342" y="446"/>
                </a:lnTo>
                <a:lnTo>
                  <a:pt x="342" y="441"/>
                </a:lnTo>
                <a:lnTo>
                  <a:pt x="342" y="435"/>
                </a:lnTo>
                <a:lnTo>
                  <a:pt x="339" y="431"/>
                </a:lnTo>
                <a:lnTo>
                  <a:pt x="336" y="426"/>
                </a:lnTo>
                <a:lnTo>
                  <a:pt x="333" y="422"/>
                </a:lnTo>
                <a:lnTo>
                  <a:pt x="318" y="409"/>
                </a:lnTo>
                <a:lnTo>
                  <a:pt x="355" y="300"/>
                </a:lnTo>
                <a:lnTo>
                  <a:pt x="355" y="300"/>
                </a:lnTo>
                <a:lnTo>
                  <a:pt x="355" y="298"/>
                </a:lnTo>
                <a:lnTo>
                  <a:pt x="355" y="298"/>
                </a:lnTo>
                <a:lnTo>
                  <a:pt x="355" y="298"/>
                </a:lnTo>
                <a:lnTo>
                  <a:pt x="357" y="290"/>
                </a:lnTo>
                <a:lnTo>
                  <a:pt x="355" y="283"/>
                </a:lnTo>
                <a:lnTo>
                  <a:pt x="353" y="276"/>
                </a:lnTo>
                <a:lnTo>
                  <a:pt x="348" y="270"/>
                </a:lnTo>
                <a:lnTo>
                  <a:pt x="348" y="270"/>
                </a:lnTo>
                <a:close/>
                <a:moveTo>
                  <a:pt x="124" y="236"/>
                </a:moveTo>
                <a:lnTo>
                  <a:pt x="124" y="236"/>
                </a:lnTo>
                <a:lnTo>
                  <a:pt x="111" y="237"/>
                </a:lnTo>
                <a:lnTo>
                  <a:pt x="98" y="238"/>
                </a:lnTo>
                <a:lnTo>
                  <a:pt x="87" y="242"/>
                </a:lnTo>
                <a:lnTo>
                  <a:pt x="76" y="246"/>
                </a:lnTo>
                <a:lnTo>
                  <a:pt x="64" y="251"/>
                </a:lnTo>
                <a:lnTo>
                  <a:pt x="54" y="257"/>
                </a:lnTo>
                <a:lnTo>
                  <a:pt x="46" y="265"/>
                </a:lnTo>
                <a:lnTo>
                  <a:pt x="37" y="272"/>
                </a:lnTo>
                <a:lnTo>
                  <a:pt x="29" y="281"/>
                </a:lnTo>
                <a:lnTo>
                  <a:pt x="22" y="290"/>
                </a:lnTo>
                <a:lnTo>
                  <a:pt x="15" y="300"/>
                </a:lnTo>
                <a:lnTo>
                  <a:pt x="10" y="312"/>
                </a:lnTo>
                <a:lnTo>
                  <a:pt x="6" y="323"/>
                </a:lnTo>
                <a:lnTo>
                  <a:pt x="3" y="334"/>
                </a:lnTo>
                <a:lnTo>
                  <a:pt x="1" y="347"/>
                </a:lnTo>
                <a:lnTo>
                  <a:pt x="0" y="359"/>
                </a:lnTo>
                <a:lnTo>
                  <a:pt x="0" y="359"/>
                </a:lnTo>
                <a:lnTo>
                  <a:pt x="1" y="372"/>
                </a:lnTo>
                <a:lnTo>
                  <a:pt x="3" y="385"/>
                </a:lnTo>
                <a:lnTo>
                  <a:pt x="6" y="396"/>
                </a:lnTo>
                <a:lnTo>
                  <a:pt x="10" y="407"/>
                </a:lnTo>
                <a:lnTo>
                  <a:pt x="15" y="419"/>
                </a:lnTo>
                <a:lnTo>
                  <a:pt x="22" y="429"/>
                </a:lnTo>
                <a:lnTo>
                  <a:pt x="29" y="438"/>
                </a:lnTo>
                <a:lnTo>
                  <a:pt x="37" y="446"/>
                </a:lnTo>
                <a:lnTo>
                  <a:pt x="46" y="454"/>
                </a:lnTo>
                <a:lnTo>
                  <a:pt x="54" y="461"/>
                </a:lnTo>
                <a:lnTo>
                  <a:pt x="64" y="468"/>
                </a:lnTo>
                <a:lnTo>
                  <a:pt x="76" y="473"/>
                </a:lnTo>
                <a:lnTo>
                  <a:pt x="87" y="477"/>
                </a:lnTo>
                <a:lnTo>
                  <a:pt x="98" y="480"/>
                </a:lnTo>
                <a:lnTo>
                  <a:pt x="111" y="482"/>
                </a:lnTo>
                <a:lnTo>
                  <a:pt x="124" y="483"/>
                </a:lnTo>
                <a:lnTo>
                  <a:pt x="124" y="483"/>
                </a:lnTo>
                <a:lnTo>
                  <a:pt x="136" y="482"/>
                </a:lnTo>
                <a:lnTo>
                  <a:pt x="149" y="480"/>
                </a:lnTo>
                <a:lnTo>
                  <a:pt x="160" y="477"/>
                </a:lnTo>
                <a:lnTo>
                  <a:pt x="171" y="473"/>
                </a:lnTo>
                <a:lnTo>
                  <a:pt x="183" y="468"/>
                </a:lnTo>
                <a:lnTo>
                  <a:pt x="193" y="461"/>
                </a:lnTo>
                <a:lnTo>
                  <a:pt x="202" y="454"/>
                </a:lnTo>
                <a:lnTo>
                  <a:pt x="211" y="446"/>
                </a:lnTo>
                <a:lnTo>
                  <a:pt x="218" y="438"/>
                </a:lnTo>
                <a:lnTo>
                  <a:pt x="226" y="429"/>
                </a:lnTo>
                <a:lnTo>
                  <a:pt x="232" y="419"/>
                </a:lnTo>
                <a:lnTo>
                  <a:pt x="237" y="407"/>
                </a:lnTo>
                <a:lnTo>
                  <a:pt x="241" y="396"/>
                </a:lnTo>
                <a:lnTo>
                  <a:pt x="245" y="385"/>
                </a:lnTo>
                <a:lnTo>
                  <a:pt x="246" y="372"/>
                </a:lnTo>
                <a:lnTo>
                  <a:pt x="247" y="359"/>
                </a:lnTo>
                <a:lnTo>
                  <a:pt x="247" y="359"/>
                </a:lnTo>
                <a:lnTo>
                  <a:pt x="246" y="347"/>
                </a:lnTo>
                <a:lnTo>
                  <a:pt x="245" y="334"/>
                </a:lnTo>
                <a:lnTo>
                  <a:pt x="241" y="323"/>
                </a:lnTo>
                <a:lnTo>
                  <a:pt x="237" y="312"/>
                </a:lnTo>
                <a:lnTo>
                  <a:pt x="232" y="300"/>
                </a:lnTo>
                <a:lnTo>
                  <a:pt x="226" y="290"/>
                </a:lnTo>
                <a:lnTo>
                  <a:pt x="218" y="281"/>
                </a:lnTo>
                <a:lnTo>
                  <a:pt x="211" y="272"/>
                </a:lnTo>
                <a:lnTo>
                  <a:pt x="202" y="265"/>
                </a:lnTo>
                <a:lnTo>
                  <a:pt x="193" y="257"/>
                </a:lnTo>
                <a:lnTo>
                  <a:pt x="183" y="251"/>
                </a:lnTo>
                <a:lnTo>
                  <a:pt x="171" y="246"/>
                </a:lnTo>
                <a:lnTo>
                  <a:pt x="160" y="242"/>
                </a:lnTo>
                <a:lnTo>
                  <a:pt x="149" y="238"/>
                </a:lnTo>
                <a:lnTo>
                  <a:pt x="136" y="237"/>
                </a:lnTo>
                <a:lnTo>
                  <a:pt x="124" y="236"/>
                </a:lnTo>
                <a:lnTo>
                  <a:pt x="124" y="236"/>
                </a:lnTo>
                <a:close/>
                <a:moveTo>
                  <a:pt x="124" y="454"/>
                </a:moveTo>
                <a:lnTo>
                  <a:pt x="124" y="454"/>
                </a:lnTo>
                <a:lnTo>
                  <a:pt x="114" y="453"/>
                </a:lnTo>
                <a:lnTo>
                  <a:pt x="105" y="451"/>
                </a:lnTo>
                <a:lnTo>
                  <a:pt x="96" y="449"/>
                </a:lnTo>
                <a:lnTo>
                  <a:pt x="87" y="446"/>
                </a:lnTo>
                <a:lnTo>
                  <a:pt x="78" y="443"/>
                </a:lnTo>
                <a:lnTo>
                  <a:pt x="71" y="438"/>
                </a:lnTo>
                <a:lnTo>
                  <a:pt x="64" y="431"/>
                </a:lnTo>
                <a:lnTo>
                  <a:pt x="57" y="426"/>
                </a:lnTo>
                <a:lnTo>
                  <a:pt x="51" y="419"/>
                </a:lnTo>
                <a:lnTo>
                  <a:pt x="46" y="412"/>
                </a:lnTo>
                <a:lnTo>
                  <a:pt x="40" y="404"/>
                </a:lnTo>
                <a:lnTo>
                  <a:pt x="37" y="396"/>
                </a:lnTo>
                <a:lnTo>
                  <a:pt x="34" y="387"/>
                </a:lnTo>
                <a:lnTo>
                  <a:pt x="32" y="378"/>
                </a:lnTo>
                <a:lnTo>
                  <a:pt x="30" y="369"/>
                </a:lnTo>
                <a:lnTo>
                  <a:pt x="29" y="359"/>
                </a:lnTo>
                <a:lnTo>
                  <a:pt x="29" y="359"/>
                </a:lnTo>
                <a:lnTo>
                  <a:pt x="30" y="349"/>
                </a:lnTo>
                <a:lnTo>
                  <a:pt x="32" y="341"/>
                </a:lnTo>
                <a:lnTo>
                  <a:pt x="34" y="332"/>
                </a:lnTo>
                <a:lnTo>
                  <a:pt x="37" y="323"/>
                </a:lnTo>
                <a:lnTo>
                  <a:pt x="40" y="314"/>
                </a:lnTo>
                <a:lnTo>
                  <a:pt x="46" y="306"/>
                </a:lnTo>
                <a:lnTo>
                  <a:pt x="51" y="300"/>
                </a:lnTo>
                <a:lnTo>
                  <a:pt x="57" y="293"/>
                </a:lnTo>
                <a:lnTo>
                  <a:pt x="64" y="286"/>
                </a:lnTo>
                <a:lnTo>
                  <a:pt x="71" y="281"/>
                </a:lnTo>
                <a:lnTo>
                  <a:pt x="78" y="276"/>
                </a:lnTo>
                <a:lnTo>
                  <a:pt x="87" y="272"/>
                </a:lnTo>
                <a:lnTo>
                  <a:pt x="96" y="270"/>
                </a:lnTo>
                <a:lnTo>
                  <a:pt x="105" y="267"/>
                </a:lnTo>
                <a:lnTo>
                  <a:pt x="114" y="266"/>
                </a:lnTo>
                <a:lnTo>
                  <a:pt x="124" y="265"/>
                </a:lnTo>
                <a:lnTo>
                  <a:pt x="124" y="265"/>
                </a:lnTo>
                <a:lnTo>
                  <a:pt x="134" y="266"/>
                </a:lnTo>
                <a:lnTo>
                  <a:pt x="142" y="267"/>
                </a:lnTo>
                <a:lnTo>
                  <a:pt x="151" y="270"/>
                </a:lnTo>
                <a:lnTo>
                  <a:pt x="160" y="272"/>
                </a:lnTo>
                <a:lnTo>
                  <a:pt x="169" y="276"/>
                </a:lnTo>
                <a:lnTo>
                  <a:pt x="177" y="281"/>
                </a:lnTo>
                <a:lnTo>
                  <a:pt x="183" y="286"/>
                </a:lnTo>
                <a:lnTo>
                  <a:pt x="190" y="293"/>
                </a:lnTo>
                <a:lnTo>
                  <a:pt x="197" y="300"/>
                </a:lnTo>
                <a:lnTo>
                  <a:pt x="202" y="306"/>
                </a:lnTo>
                <a:lnTo>
                  <a:pt x="207" y="314"/>
                </a:lnTo>
                <a:lnTo>
                  <a:pt x="211" y="323"/>
                </a:lnTo>
                <a:lnTo>
                  <a:pt x="213" y="332"/>
                </a:lnTo>
                <a:lnTo>
                  <a:pt x="216" y="341"/>
                </a:lnTo>
                <a:lnTo>
                  <a:pt x="217" y="349"/>
                </a:lnTo>
                <a:lnTo>
                  <a:pt x="218" y="359"/>
                </a:lnTo>
                <a:lnTo>
                  <a:pt x="218" y="359"/>
                </a:lnTo>
                <a:lnTo>
                  <a:pt x="217" y="369"/>
                </a:lnTo>
                <a:lnTo>
                  <a:pt x="216" y="378"/>
                </a:lnTo>
                <a:lnTo>
                  <a:pt x="213" y="387"/>
                </a:lnTo>
                <a:lnTo>
                  <a:pt x="211" y="396"/>
                </a:lnTo>
                <a:lnTo>
                  <a:pt x="207" y="404"/>
                </a:lnTo>
                <a:lnTo>
                  <a:pt x="202" y="412"/>
                </a:lnTo>
                <a:lnTo>
                  <a:pt x="197" y="419"/>
                </a:lnTo>
                <a:lnTo>
                  <a:pt x="190" y="426"/>
                </a:lnTo>
                <a:lnTo>
                  <a:pt x="183" y="431"/>
                </a:lnTo>
                <a:lnTo>
                  <a:pt x="177" y="438"/>
                </a:lnTo>
                <a:lnTo>
                  <a:pt x="169" y="443"/>
                </a:lnTo>
                <a:lnTo>
                  <a:pt x="160" y="446"/>
                </a:lnTo>
                <a:lnTo>
                  <a:pt x="151" y="449"/>
                </a:lnTo>
                <a:lnTo>
                  <a:pt x="142" y="451"/>
                </a:lnTo>
                <a:lnTo>
                  <a:pt x="134" y="453"/>
                </a:lnTo>
                <a:lnTo>
                  <a:pt x="124" y="454"/>
                </a:lnTo>
                <a:lnTo>
                  <a:pt x="124" y="454"/>
                </a:lnTo>
                <a:close/>
                <a:moveTo>
                  <a:pt x="496" y="236"/>
                </a:moveTo>
                <a:lnTo>
                  <a:pt x="496" y="236"/>
                </a:lnTo>
                <a:lnTo>
                  <a:pt x="484" y="237"/>
                </a:lnTo>
                <a:lnTo>
                  <a:pt x="471" y="238"/>
                </a:lnTo>
                <a:lnTo>
                  <a:pt x="460" y="242"/>
                </a:lnTo>
                <a:lnTo>
                  <a:pt x="449" y="246"/>
                </a:lnTo>
                <a:lnTo>
                  <a:pt x="437" y="251"/>
                </a:lnTo>
                <a:lnTo>
                  <a:pt x="427" y="257"/>
                </a:lnTo>
                <a:lnTo>
                  <a:pt x="418" y="265"/>
                </a:lnTo>
                <a:lnTo>
                  <a:pt x="410" y="272"/>
                </a:lnTo>
                <a:lnTo>
                  <a:pt x="401" y="281"/>
                </a:lnTo>
                <a:lnTo>
                  <a:pt x="394" y="290"/>
                </a:lnTo>
                <a:lnTo>
                  <a:pt x="388" y="300"/>
                </a:lnTo>
                <a:lnTo>
                  <a:pt x="383" y="312"/>
                </a:lnTo>
                <a:lnTo>
                  <a:pt x="378" y="323"/>
                </a:lnTo>
                <a:lnTo>
                  <a:pt x="376" y="334"/>
                </a:lnTo>
                <a:lnTo>
                  <a:pt x="374" y="347"/>
                </a:lnTo>
                <a:lnTo>
                  <a:pt x="373" y="359"/>
                </a:lnTo>
                <a:lnTo>
                  <a:pt x="373" y="359"/>
                </a:lnTo>
                <a:lnTo>
                  <a:pt x="374" y="372"/>
                </a:lnTo>
                <a:lnTo>
                  <a:pt x="376" y="385"/>
                </a:lnTo>
                <a:lnTo>
                  <a:pt x="378" y="396"/>
                </a:lnTo>
                <a:lnTo>
                  <a:pt x="383" y="407"/>
                </a:lnTo>
                <a:lnTo>
                  <a:pt x="388" y="419"/>
                </a:lnTo>
                <a:lnTo>
                  <a:pt x="394" y="429"/>
                </a:lnTo>
                <a:lnTo>
                  <a:pt x="401" y="438"/>
                </a:lnTo>
                <a:lnTo>
                  <a:pt x="410" y="446"/>
                </a:lnTo>
                <a:lnTo>
                  <a:pt x="418" y="454"/>
                </a:lnTo>
                <a:lnTo>
                  <a:pt x="427" y="461"/>
                </a:lnTo>
                <a:lnTo>
                  <a:pt x="437" y="468"/>
                </a:lnTo>
                <a:lnTo>
                  <a:pt x="449" y="473"/>
                </a:lnTo>
                <a:lnTo>
                  <a:pt x="460" y="477"/>
                </a:lnTo>
                <a:lnTo>
                  <a:pt x="471" y="480"/>
                </a:lnTo>
                <a:lnTo>
                  <a:pt x="484" y="482"/>
                </a:lnTo>
                <a:lnTo>
                  <a:pt x="496" y="483"/>
                </a:lnTo>
                <a:lnTo>
                  <a:pt x="496" y="483"/>
                </a:lnTo>
                <a:lnTo>
                  <a:pt x="509" y="482"/>
                </a:lnTo>
                <a:lnTo>
                  <a:pt x="522" y="480"/>
                </a:lnTo>
                <a:lnTo>
                  <a:pt x="533" y="477"/>
                </a:lnTo>
                <a:lnTo>
                  <a:pt x="544" y="473"/>
                </a:lnTo>
                <a:lnTo>
                  <a:pt x="554" y="468"/>
                </a:lnTo>
                <a:lnTo>
                  <a:pt x="566" y="461"/>
                </a:lnTo>
                <a:lnTo>
                  <a:pt x="575" y="454"/>
                </a:lnTo>
                <a:lnTo>
                  <a:pt x="583" y="446"/>
                </a:lnTo>
                <a:lnTo>
                  <a:pt x="591" y="438"/>
                </a:lnTo>
                <a:lnTo>
                  <a:pt x="598" y="429"/>
                </a:lnTo>
                <a:lnTo>
                  <a:pt x="605" y="419"/>
                </a:lnTo>
                <a:lnTo>
                  <a:pt x="610" y="407"/>
                </a:lnTo>
                <a:lnTo>
                  <a:pt x="614" y="396"/>
                </a:lnTo>
                <a:lnTo>
                  <a:pt x="617" y="385"/>
                </a:lnTo>
                <a:lnTo>
                  <a:pt x="619" y="372"/>
                </a:lnTo>
                <a:lnTo>
                  <a:pt x="620" y="359"/>
                </a:lnTo>
                <a:lnTo>
                  <a:pt x="620" y="359"/>
                </a:lnTo>
                <a:lnTo>
                  <a:pt x="619" y="347"/>
                </a:lnTo>
                <a:lnTo>
                  <a:pt x="617" y="334"/>
                </a:lnTo>
                <a:lnTo>
                  <a:pt x="614" y="323"/>
                </a:lnTo>
                <a:lnTo>
                  <a:pt x="610" y="312"/>
                </a:lnTo>
                <a:lnTo>
                  <a:pt x="605" y="300"/>
                </a:lnTo>
                <a:lnTo>
                  <a:pt x="598" y="290"/>
                </a:lnTo>
                <a:lnTo>
                  <a:pt x="591" y="281"/>
                </a:lnTo>
                <a:lnTo>
                  <a:pt x="583" y="272"/>
                </a:lnTo>
                <a:lnTo>
                  <a:pt x="575" y="265"/>
                </a:lnTo>
                <a:lnTo>
                  <a:pt x="566" y="257"/>
                </a:lnTo>
                <a:lnTo>
                  <a:pt x="554" y="251"/>
                </a:lnTo>
                <a:lnTo>
                  <a:pt x="544" y="246"/>
                </a:lnTo>
                <a:lnTo>
                  <a:pt x="533" y="242"/>
                </a:lnTo>
                <a:lnTo>
                  <a:pt x="522" y="238"/>
                </a:lnTo>
                <a:lnTo>
                  <a:pt x="509" y="237"/>
                </a:lnTo>
                <a:lnTo>
                  <a:pt x="496" y="236"/>
                </a:lnTo>
                <a:lnTo>
                  <a:pt x="496" y="236"/>
                </a:lnTo>
                <a:close/>
                <a:moveTo>
                  <a:pt x="496" y="454"/>
                </a:moveTo>
                <a:lnTo>
                  <a:pt x="496" y="454"/>
                </a:lnTo>
                <a:lnTo>
                  <a:pt x="486" y="453"/>
                </a:lnTo>
                <a:lnTo>
                  <a:pt x="478" y="451"/>
                </a:lnTo>
                <a:lnTo>
                  <a:pt x="469" y="449"/>
                </a:lnTo>
                <a:lnTo>
                  <a:pt x="460" y="446"/>
                </a:lnTo>
                <a:lnTo>
                  <a:pt x="451" y="443"/>
                </a:lnTo>
                <a:lnTo>
                  <a:pt x="444" y="438"/>
                </a:lnTo>
                <a:lnTo>
                  <a:pt x="436" y="431"/>
                </a:lnTo>
                <a:lnTo>
                  <a:pt x="430" y="426"/>
                </a:lnTo>
                <a:lnTo>
                  <a:pt x="423" y="419"/>
                </a:lnTo>
                <a:lnTo>
                  <a:pt x="418" y="412"/>
                </a:lnTo>
                <a:lnTo>
                  <a:pt x="413" y="404"/>
                </a:lnTo>
                <a:lnTo>
                  <a:pt x="410" y="396"/>
                </a:lnTo>
                <a:lnTo>
                  <a:pt x="407" y="387"/>
                </a:lnTo>
                <a:lnTo>
                  <a:pt x="404" y="378"/>
                </a:lnTo>
                <a:lnTo>
                  <a:pt x="403" y="369"/>
                </a:lnTo>
                <a:lnTo>
                  <a:pt x="402" y="359"/>
                </a:lnTo>
                <a:lnTo>
                  <a:pt x="402" y="359"/>
                </a:lnTo>
                <a:lnTo>
                  <a:pt x="403" y="349"/>
                </a:lnTo>
                <a:lnTo>
                  <a:pt x="404" y="341"/>
                </a:lnTo>
                <a:lnTo>
                  <a:pt x="407" y="332"/>
                </a:lnTo>
                <a:lnTo>
                  <a:pt x="410" y="323"/>
                </a:lnTo>
                <a:lnTo>
                  <a:pt x="413" y="314"/>
                </a:lnTo>
                <a:lnTo>
                  <a:pt x="418" y="306"/>
                </a:lnTo>
                <a:lnTo>
                  <a:pt x="423" y="300"/>
                </a:lnTo>
                <a:lnTo>
                  <a:pt x="430" y="293"/>
                </a:lnTo>
                <a:lnTo>
                  <a:pt x="436" y="286"/>
                </a:lnTo>
                <a:lnTo>
                  <a:pt x="444" y="281"/>
                </a:lnTo>
                <a:lnTo>
                  <a:pt x="451" y="276"/>
                </a:lnTo>
                <a:lnTo>
                  <a:pt x="460" y="272"/>
                </a:lnTo>
                <a:lnTo>
                  <a:pt x="469" y="270"/>
                </a:lnTo>
                <a:lnTo>
                  <a:pt x="478" y="267"/>
                </a:lnTo>
                <a:lnTo>
                  <a:pt x="486" y="266"/>
                </a:lnTo>
                <a:lnTo>
                  <a:pt x="496" y="265"/>
                </a:lnTo>
                <a:lnTo>
                  <a:pt x="496" y="265"/>
                </a:lnTo>
                <a:lnTo>
                  <a:pt x="505" y="266"/>
                </a:lnTo>
                <a:lnTo>
                  <a:pt x="515" y="267"/>
                </a:lnTo>
                <a:lnTo>
                  <a:pt x="524" y="270"/>
                </a:lnTo>
                <a:lnTo>
                  <a:pt x="533" y="272"/>
                </a:lnTo>
                <a:lnTo>
                  <a:pt x="541" y="276"/>
                </a:lnTo>
                <a:lnTo>
                  <a:pt x="549" y="281"/>
                </a:lnTo>
                <a:lnTo>
                  <a:pt x="556" y="286"/>
                </a:lnTo>
                <a:lnTo>
                  <a:pt x="563" y="293"/>
                </a:lnTo>
                <a:lnTo>
                  <a:pt x="568" y="300"/>
                </a:lnTo>
                <a:lnTo>
                  <a:pt x="575" y="306"/>
                </a:lnTo>
                <a:lnTo>
                  <a:pt x="578" y="314"/>
                </a:lnTo>
                <a:lnTo>
                  <a:pt x="583" y="323"/>
                </a:lnTo>
                <a:lnTo>
                  <a:pt x="586" y="332"/>
                </a:lnTo>
                <a:lnTo>
                  <a:pt x="588" y="341"/>
                </a:lnTo>
                <a:lnTo>
                  <a:pt x="590" y="349"/>
                </a:lnTo>
                <a:lnTo>
                  <a:pt x="590" y="359"/>
                </a:lnTo>
                <a:lnTo>
                  <a:pt x="590" y="359"/>
                </a:lnTo>
                <a:lnTo>
                  <a:pt x="590" y="369"/>
                </a:lnTo>
                <a:lnTo>
                  <a:pt x="588" y="378"/>
                </a:lnTo>
                <a:lnTo>
                  <a:pt x="586" y="387"/>
                </a:lnTo>
                <a:lnTo>
                  <a:pt x="583" y="396"/>
                </a:lnTo>
                <a:lnTo>
                  <a:pt x="578" y="404"/>
                </a:lnTo>
                <a:lnTo>
                  <a:pt x="575" y="412"/>
                </a:lnTo>
                <a:lnTo>
                  <a:pt x="568" y="419"/>
                </a:lnTo>
                <a:lnTo>
                  <a:pt x="563" y="426"/>
                </a:lnTo>
                <a:lnTo>
                  <a:pt x="556" y="431"/>
                </a:lnTo>
                <a:lnTo>
                  <a:pt x="549" y="438"/>
                </a:lnTo>
                <a:lnTo>
                  <a:pt x="541" y="443"/>
                </a:lnTo>
                <a:lnTo>
                  <a:pt x="533" y="446"/>
                </a:lnTo>
                <a:lnTo>
                  <a:pt x="524" y="449"/>
                </a:lnTo>
                <a:lnTo>
                  <a:pt x="515" y="451"/>
                </a:lnTo>
                <a:lnTo>
                  <a:pt x="505" y="453"/>
                </a:lnTo>
                <a:lnTo>
                  <a:pt x="496" y="454"/>
                </a:lnTo>
                <a:lnTo>
                  <a:pt x="496" y="45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13677" y="1605222"/>
            <a:ext cx="916635" cy="504666"/>
            <a:chOff x="4256088" y="117475"/>
            <a:chExt cx="565150" cy="311151"/>
          </a:xfrm>
          <a:solidFill>
            <a:schemeClr val="accent1"/>
          </a:solidFill>
        </p:grpSpPr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4256088" y="117475"/>
              <a:ext cx="565150" cy="282575"/>
            </a:xfrm>
            <a:custGeom>
              <a:avLst/>
              <a:gdLst>
                <a:gd name="T0" fmla="*/ 1064 w 1068"/>
                <a:gd name="T1" fmla="*/ 441 h 534"/>
                <a:gd name="T2" fmla="*/ 1043 w 1068"/>
                <a:gd name="T3" fmla="*/ 426 h 534"/>
                <a:gd name="T4" fmla="*/ 1036 w 1068"/>
                <a:gd name="T5" fmla="*/ 426 h 534"/>
                <a:gd name="T6" fmla="*/ 1005 w 1068"/>
                <a:gd name="T7" fmla="*/ 332 h 534"/>
                <a:gd name="T8" fmla="*/ 970 w 1068"/>
                <a:gd name="T9" fmla="*/ 279 h 534"/>
                <a:gd name="T10" fmla="*/ 918 w 1068"/>
                <a:gd name="T11" fmla="*/ 237 h 534"/>
                <a:gd name="T12" fmla="*/ 875 w 1068"/>
                <a:gd name="T13" fmla="*/ 195 h 534"/>
                <a:gd name="T14" fmla="*/ 807 w 1068"/>
                <a:gd name="T15" fmla="*/ 102 h 534"/>
                <a:gd name="T16" fmla="*/ 723 w 1068"/>
                <a:gd name="T17" fmla="*/ 39 h 534"/>
                <a:gd name="T18" fmla="*/ 627 w 1068"/>
                <a:gd name="T19" fmla="*/ 5 h 534"/>
                <a:gd name="T20" fmla="*/ 524 w 1068"/>
                <a:gd name="T21" fmla="*/ 1 h 534"/>
                <a:gd name="T22" fmla="*/ 424 w 1068"/>
                <a:gd name="T23" fmla="*/ 26 h 534"/>
                <a:gd name="T24" fmla="*/ 331 w 1068"/>
                <a:gd name="T25" fmla="*/ 78 h 534"/>
                <a:gd name="T26" fmla="*/ 253 w 1068"/>
                <a:gd name="T27" fmla="*/ 157 h 534"/>
                <a:gd name="T28" fmla="*/ 208 w 1068"/>
                <a:gd name="T29" fmla="*/ 234 h 534"/>
                <a:gd name="T30" fmla="*/ 152 w 1068"/>
                <a:gd name="T31" fmla="*/ 241 h 534"/>
                <a:gd name="T32" fmla="*/ 105 w 1068"/>
                <a:gd name="T33" fmla="*/ 262 h 534"/>
                <a:gd name="T34" fmla="*/ 54 w 1068"/>
                <a:gd name="T35" fmla="*/ 312 h 534"/>
                <a:gd name="T36" fmla="*/ 14 w 1068"/>
                <a:gd name="T37" fmla="*/ 405 h 534"/>
                <a:gd name="T38" fmla="*/ 0 w 1068"/>
                <a:gd name="T39" fmla="*/ 508 h 534"/>
                <a:gd name="T40" fmla="*/ 135 w 1068"/>
                <a:gd name="T41" fmla="*/ 521 h 534"/>
                <a:gd name="T42" fmla="*/ 126 w 1068"/>
                <a:gd name="T43" fmla="*/ 478 h 534"/>
                <a:gd name="T44" fmla="*/ 138 w 1068"/>
                <a:gd name="T45" fmla="*/ 426 h 534"/>
                <a:gd name="T46" fmla="*/ 167 w 1068"/>
                <a:gd name="T47" fmla="*/ 385 h 534"/>
                <a:gd name="T48" fmla="*/ 211 w 1068"/>
                <a:gd name="T49" fmla="*/ 357 h 534"/>
                <a:gd name="T50" fmla="*/ 262 w 1068"/>
                <a:gd name="T51" fmla="*/ 347 h 534"/>
                <a:gd name="T52" fmla="*/ 303 w 1068"/>
                <a:gd name="T53" fmla="*/ 353 h 534"/>
                <a:gd name="T54" fmla="*/ 349 w 1068"/>
                <a:gd name="T55" fmla="*/ 377 h 534"/>
                <a:gd name="T56" fmla="*/ 383 w 1068"/>
                <a:gd name="T57" fmla="*/ 415 h 534"/>
                <a:gd name="T58" fmla="*/ 398 w 1068"/>
                <a:gd name="T59" fmla="*/ 464 h 534"/>
                <a:gd name="T60" fmla="*/ 396 w 1068"/>
                <a:gd name="T61" fmla="*/ 507 h 534"/>
                <a:gd name="T62" fmla="*/ 722 w 1068"/>
                <a:gd name="T63" fmla="*/ 534 h 534"/>
                <a:gd name="T64" fmla="*/ 708 w 1068"/>
                <a:gd name="T65" fmla="*/ 478 h 534"/>
                <a:gd name="T66" fmla="*/ 715 w 1068"/>
                <a:gd name="T67" fmla="*/ 438 h 534"/>
                <a:gd name="T68" fmla="*/ 739 w 1068"/>
                <a:gd name="T69" fmla="*/ 394 h 534"/>
                <a:gd name="T70" fmla="*/ 779 w 1068"/>
                <a:gd name="T71" fmla="*/ 363 h 534"/>
                <a:gd name="T72" fmla="*/ 831 w 1068"/>
                <a:gd name="T73" fmla="*/ 347 h 534"/>
                <a:gd name="T74" fmla="*/ 871 w 1068"/>
                <a:gd name="T75" fmla="*/ 349 h 534"/>
                <a:gd name="T76" fmla="*/ 917 w 1068"/>
                <a:gd name="T77" fmla="*/ 367 h 534"/>
                <a:gd name="T78" fmla="*/ 953 w 1068"/>
                <a:gd name="T79" fmla="*/ 399 h 534"/>
                <a:gd name="T80" fmla="*/ 976 w 1068"/>
                <a:gd name="T81" fmla="*/ 441 h 534"/>
                <a:gd name="T82" fmla="*/ 981 w 1068"/>
                <a:gd name="T83" fmla="*/ 476 h 534"/>
                <a:gd name="T84" fmla="*/ 980 w 1068"/>
                <a:gd name="T85" fmla="*/ 492 h 534"/>
                <a:gd name="T86" fmla="*/ 1040 w 1068"/>
                <a:gd name="T87" fmla="*/ 534 h 534"/>
                <a:gd name="T88" fmla="*/ 1050 w 1068"/>
                <a:gd name="T89" fmla="*/ 518 h 534"/>
                <a:gd name="T90" fmla="*/ 1067 w 1068"/>
                <a:gd name="T91" fmla="*/ 496 h 534"/>
                <a:gd name="T92" fmla="*/ 530 w 1068"/>
                <a:gd name="T93" fmla="*/ 258 h 534"/>
                <a:gd name="T94" fmla="*/ 286 w 1068"/>
                <a:gd name="T95" fmla="*/ 255 h 534"/>
                <a:gd name="T96" fmla="*/ 306 w 1068"/>
                <a:gd name="T97" fmla="*/ 195 h 534"/>
                <a:gd name="T98" fmla="*/ 356 w 1068"/>
                <a:gd name="T99" fmla="*/ 137 h 534"/>
                <a:gd name="T100" fmla="*/ 433 w 1068"/>
                <a:gd name="T101" fmla="*/ 94 h 534"/>
                <a:gd name="T102" fmla="*/ 530 w 1068"/>
                <a:gd name="T103" fmla="*/ 73 h 534"/>
                <a:gd name="T104" fmla="*/ 589 w 1068"/>
                <a:gd name="T105" fmla="*/ 74 h 534"/>
                <a:gd name="T106" fmla="*/ 679 w 1068"/>
                <a:gd name="T107" fmla="*/ 98 h 534"/>
                <a:gd name="T108" fmla="*/ 750 w 1068"/>
                <a:gd name="T109" fmla="*/ 143 h 534"/>
                <a:gd name="T110" fmla="*/ 796 w 1068"/>
                <a:gd name="T111" fmla="*/ 199 h 534"/>
                <a:gd name="T112" fmla="*/ 816 w 1068"/>
                <a:gd name="T113" fmla="*/ 25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8" h="534">
                  <a:moveTo>
                    <a:pt x="1068" y="464"/>
                  </a:moveTo>
                  <a:lnTo>
                    <a:pt x="1068" y="464"/>
                  </a:lnTo>
                  <a:lnTo>
                    <a:pt x="1067" y="451"/>
                  </a:lnTo>
                  <a:lnTo>
                    <a:pt x="1064" y="441"/>
                  </a:lnTo>
                  <a:lnTo>
                    <a:pt x="1058" y="434"/>
                  </a:lnTo>
                  <a:lnTo>
                    <a:pt x="1053" y="430"/>
                  </a:lnTo>
                  <a:lnTo>
                    <a:pt x="1047" y="427"/>
                  </a:lnTo>
                  <a:lnTo>
                    <a:pt x="1043" y="426"/>
                  </a:lnTo>
                  <a:lnTo>
                    <a:pt x="1037" y="426"/>
                  </a:lnTo>
                  <a:lnTo>
                    <a:pt x="1037" y="426"/>
                  </a:lnTo>
                  <a:lnTo>
                    <a:pt x="1036" y="426"/>
                  </a:lnTo>
                  <a:lnTo>
                    <a:pt x="1036" y="426"/>
                  </a:lnTo>
                  <a:lnTo>
                    <a:pt x="1029" y="394"/>
                  </a:lnTo>
                  <a:lnTo>
                    <a:pt x="1019" y="361"/>
                  </a:lnTo>
                  <a:lnTo>
                    <a:pt x="1012" y="346"/>
                  </a:lnTo>
                  <a:lnTo>
                    <a:pt x="1005" y="332"/>
                  </a:lnTo>
                  <a:lnTo>
                    <a:pt x="998" y="318"/>
                  </a:lnTo>
                  <a:lnTo>
                    <a:pt x="990" y="304"/>
                  </a:lnTo>
                  <a:lnTo>
                    <a:pt x="980" y="290"/>
                  </a:lnTo>
                  <a:lnTo>
                    <a:pt x="970" y="279"/>
                  </a:lnTo>
                  <a:lnTo>
                    <a:pt x="959" y="266"/>
                  </a:lnTo>
                  <a:lnTo>
                    <a:pt x="946" y="256"/>
                  </a:lnTo>
                  <a:lnTo>
                    <a:pt x="934" y="246"/>
                  </a:lnTo>
                  <a:lnTo>
                    <a:pt x="918" y="237"/>
                  </a:lnTo>
                  <a:lnTo>
                    <a:pt x="904" y="228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75" y="195"/>
                  </a:lnTo>
                  <a:lnTo>
                    <a:pt x="861" y="168"/>
                  </a:lnTo>
                  <a:lnTo>
                    <a:pt x="844" y="144"/>
                  </a:lnTo>
                  <a:lnTo>
                    <a:pt x="827" y="122"/>
                  </a:lnTo>
                  <a:lnTo>
                    <a:pt x="807" y="102"/>
                  </a:lnTo>
                  <a:lnTo>
                    <a:pt x="788" y="82"/>
                  </a:lnTo>
                  <a:lnTo>
                    <a:pt x="768" y="67"/>
                  </a:lnTo>
                  <a:lnTo>
                    <a:pt x="746" y="52"/>
                  </a:lnTo>
                  <a:lnTo>
                    <a:pt x="723" y="39"/>
                  </a:lnTo>
                  <a:lnTo>
                    <a:pt x="700" y="28"/>
                  </a:lnTo>
                  <a:lnTo>
                    <a:pt x="676" y="19"/>
                  </a:lnTo>
                  <a:lnTo>
                    <a:pt x="651" y="11"/>
                  </a:lnTo>
                  <a:lnTo>
                    <a:pt x="627" y="5"/>
                  </a:lnTo>
                  <a:lnTo>
                    <a:pt x="602" y="3"/>
                  </a:lnTo>
                  <a:lnTo>
                    <a:pt x="575" y="0"/>
                  </a:lnTo>
                  <a:lnTo>
                    <a:pt x="550" y="0"/>
                  </a:lnTo>
                  <a:lnTo>
                    <a:pt x="524" y="1"/>
                  </a:lnTo>
                  <a:lnTo>
                    <a:pt x="498" y="5"/>
                  </a:lnTo>
                  <a:lnTo>
                    <a:pt x="473" y="10"/>
                  </a:lnTo>
                  <a:lnTo>
                    <a:pt x="447" y="17"/>
                  </a:lnTo>
                  <a:lnTo>
                    <a:pt x="424" y="26"/>
                  </a:lnTo>
                  <a:lnTo>
                    <a:pt x="398" y="36"/>
                  </a:lnTo>
                  <a:lnTo>
                    <a:pt x="376" y="49"/>
                  </a:lnTo>
                  <a:lnTo>
                    <a:pt x="352" y="61"/>
                  </a:lnTo>
                  <a:lnTo>
                    <a:pt x="331" y="78"/>
                  </a:lnTo>
                  <a:lnTo>
                    <a:pt x="310" y="95"/>
                  </a:lnTo>
                  <a:lnTo>
                    <a:pt x="289" y="113"/>
                  </a:lnTo>
                  <a:lnTo>
                    <a:pt x="271" y="134"/>
                  </a:lnTo>
                  <a:lnTo>
                    <a:pt x="253" y="157"/>
                  </a:lnTo>
                  <a:lnTo>
                    <a:pt x="236" y="181"/>
                  </a:lnTo>
                  <a:lnTo>
                    <a:pt x="222" y="207"/>
                  </a:lnTo>
                  <a:lnTo>
                    <a:pt x="208" y="234"/>
                  </a:lnTo>
                  <a:lnTo>
                    <a:pt x="208" y="234"/>
                  </a:lnTo>
                  <a:lnTo>
                    <a:pt x="192" y="234"/>
                  </a:lnTo>
                  <a:lnTo>
                    <a:pt x="178" y="235"/>
                  </a:lnTo>
                  <a:lnTo>
                    <a:pt x="164" y="238"/>
                  </a:lnTo>
                  <a:lnTo>
                    <a:pt x="152" y="241"/>
                  </a:lnTo>
                  <a:lnTo>
                    <a:pt x="139" y="245"/>
                  </a:lnTo>
                  <a:lnTo>
                    <a:pt x="126" y="251"/>
                  </a:lnTo>
                  <a:lnTo>
                    <a:pt x="115" y="256"/>
                  </a:lnTo>
                  <a:lnTo>
                    <a:pt x="105" y="262"/>
                  </a:lnTo>
                  <a:lnTo>
                    <a:pt x="96" y="269"/>
                  </a:lnTo>
                  <a:lnTo>
                    <a:pt x="86" y="277"/>
                  </a:lnTo>
                  <a:lnTo>
                    <a:pt x="69" y="294"/>
                  </a:lnTo>
                  <a:lnTo>
                    <a:pt x="54" y="312"/>
                  </a:lnTo>
                  <a:lnTo>
                    <a:pt x="41" y="333"/>
                  </a:lnTo>
                  <a:lnTo>
                    <a:pt x="30" y="357"/>
                  </a:lnTo>
                  <a:lnTo>
                    <a:pt x="21" y="381"/>
                  </a:lnTo>
                  <a:lnTo>
                    <a:pt x="14" y="405"/>
                  </a:lnTo>
                  <a:lnTo>
                    <a:pt x="9" y="431"/>
                  </a:lnTo>
                  <a:lnTo>
                    <a:pt x="5" y="457"/>
                  </a:lnTo>
                  <a:lnTo>
                    <a:pt x="2" y="483"/>
                  </a:lnTo>
                  <a:lnTo>
                    <a:pt x="0" y="508"/>
                  </a:lnTo>
                  <a:lnTo>
                    <a:pt x="0" y="534"/>
                  </a:lnTo>
                  <a:lnTo>
                    <a:pt x="141" y="534"/>
                  </a:lnTo>
                  <a:lnTo>
                    <a:pt x="141" y="534"/>
                  </a:lnTo>
                  <a:lnTo>
                    <a:pt x="135" y="521"/>
                  </a:lnTo>
                  <a:lnTo>
                    <a:pt x="131" y="507"/>
                  </a:lnTo>
                  <a:lnTo>
                    <a:pt x="128" y="492"/>
                  </a:lnTo>
                  <a:lnTo>
                    <a:pt x="126" y="478"/>
                  </a:lnTo>
                  <a:lnTo>
                    <a:pt x="126" y="478"/>
                  </a:lnTo>
                  <a:lnTo>
                    <a:pt x="128" y="464"/>
                  </a:lnTo>
                  <a:lnTo>
                    <a:pt x="129" y="451"/>
                  </a:lnTo>
                  <a:lnTo>
                    <a:pt x="134" y="438"/>
                  </a:lnTo>
                  <a:lnTo>
                    <a:pt x="138" y="426"/>
                  </a:lnTo>
                  <a:lnTo>
                    <a:pt x="143" y="415"/>
                  </a:lnTo>
                  <a:lnTo>
                    <a:pt x="150" y="405"/>
                  </a:lnTo>
                  <a:lnTo>
                    <a:pt x="157" y="394"/>
                  </a:lnTo>
                  <a:lnTo>
                    <a:pt x="167" y="385"/>
                  </a:lnTo>
                  <a:lnTo>
                    <a:pt x="177" y="377"/>
                  </a:lnTo>
                  <a:lnTo>
                    <a:pt x="187" y="368"/>
                  </a:lnTo>
                  <a:lnTo>
                    <a:pt x="198" y="363"/>
                  </a:lnTo>
                  <a:lnTo>
                    <a:pt x="211" y="357"/>
                  </a:lnTo>
                  <a:lnTo>
                    <a:pt x="223" y="353"/>
                  </a:lnTo>
                  <a:lnTo>
                    <a:pt x="236" y="349"/>
                  </a:lnTo>
                  <a:lnTo>
                    <a:pt x="250" y="347"/>
                  </a:lnTo>
                  <a:lnTo>
                    <a:pt x="262" y="347"/>
                  </a:lnTo>
                  <a:lnTo>
                    <a:pt x="262" y="347"/>
                  </a:lnTo>
                  <a:lnTo>
                    <a:pt x="276" y="347"/>
                  </a:lnTo>
                  <a:lnTo>
                    <a:pt x="290" y="349"/>
                  </a:lnTo>
                  <a:lnTo>
                    <a:pt x="303" y="353"/>
                  </a:lnTo>
                  <a:lnTo>
                    <a:pt x="316" y="357"/>
                  </a:lnTo>
                  <a:lnTo>
                    <a:pt x="328" y="363"/>
                  </a:lnTo>
                  <a:lnTo>
                    <a:pt x="339" y="368"/>
                  </a:lnTo>
                  <a:lnTo>
                    <a:pt x="349" y="377"/>
                  </a:lnTo>
                  <a:lnTo>
                    <a:pt x="359" y="385"/>
                  </a:lnTo>
                  <a:lnTo>
                    <a:pt x="369" y="394"/>
                  </a:lnTo>
                  <a:lnTo>
                    <a:pt x="376" y="405"/>
                  </a:lnTo>
                  <a:lnTo>
                    <a:pt x="383" y="415"/>
                  </a:lnTo>
                  <a:lnTo>
                    <a:pt x="389" y="426"/>
                  </a:lnTo>
                  <a:lnTo>
                    <a:pt x="393" y="438"/>
                  </a:lnTo>
                  <a:lnTo>
                    <a:pt x="397" y="451"/>
                  </a:lnTo>
                  <a:lnTo>
                    <a:pt x="398" y="464"/>
                  </a:lnTo>
                  <a:lnTo>
                    <a:pt x="400" y="478"/>
                  </a:lnTo>
                  <a:lnTo>
                    <a:pt x="400" y="478"/>
                  </a:lnTo>
                  <a:lnTo>
                    <a:pt x="398" y="492"/>
                  </a:lnTo>
                  <a:lnTo>
                    <a:pt x="396" y="507"/>
                  </a:lnTo>
                  <a:lnTo>
                    <a:pt x="391" y="521"/>
                  </a:lnTo>
                  <a:lnTo>
                    <a:pt x="386" y="534"/>
                  </a:lnTo>
                  <a:lnTo>
                    <a:pt x="722" y="534"/>
                  </a:lnTo>
                  <a:lnTo>
                    <a:pt x="722" y="534"/>
                  </a:lnTo>
                  <a:lnTo>
                    <a:pt x="716" y="521"/>
                  </a:lnTo>
                  <a:lnTo>
                    <a:pt x="712" y="507"/>
                  </a:lnTo>
                  <a:lnTo>
                    <a:pt x="709" y="492"/>
                  </a:lnTo>
                  <a:lnTo>
                    <a:pt x="708" y="478"/>
                  </a:lnTo>
                  <a:lnTo>
                    <a:pt x="708" y="478"/>
                  </a:lnTo>
                  <a:lnTo>
                    <a:pt x="709" y="464"/>
                  </a:lnTo>
                  <a:lnTo>
                    <a:pt x="711" y="451"/>
                  </a:lnTo>
                  <a:lnTo>
                    <a:pt x="715" y="438"/>
                  </a:lnTo>
                  <a:lnTo>
                    <a:pt x="719" y="426"/>
                  </a:lnTo>
                  <a:lnTo>
                    <a:pt x="725" y="415"/>
                  </a:lnTo>
                  <a:lnTo>
                    <a:pt x="732" y="405"/>
                  </a:lnTo>
                  <a:lnTo>
                    <a:pt x="739" y="394"/>
                  </a:lnTo>
                  <a:lnTo>
                    <a:pt x="749" y="385"/>
                  </a:lnTo>
                  <a:lnTo>
                    <a:pt x="758" y="377"/>
                  </a:lnTo>
                  <a:lnTo>
                    <a:pt x="768" y="368"/>
                  </a:lnTo>
                  <a:lnTo>
                    <a:pt x="779" y="363"/>
                  </a:lnTo>
                  <a:lnTo>
                    <a:pt x="792" y="357"/>
                  </a:lnTo>
                  <a:lnTo>
                    <a:pt x="805" y="353"/>
                  </a:lnTo>
                  <a:lnTo>
                    <a:pt x="817" y="349"/>
                  </a:lnTo>
                  <a:lnTo>
                    <a:pt x="831" y="347"/>
                  </a:lnTo>
                  <a:lnTo>
                    <a:pt x="844" y="347"/>
                  </a:lnTo>
                  <a:lnTo>
                    <a:pt x="844" y="347"/>
                  </a:lnTo>
                  <a:lnTo>
                    <a:pt x="858" y="347"/>
                  </a:lnTo>
                  <a:lnTo>
                    <a:pt x="871" y="349"/>
                  </a:lnTo>
                  <a:lnTo>
                    <a:pt x="883" y="351"/>
                  </a:lnTo>
                  <a:lnTo>
                    <a:pt x="894" y="356"/>
                  </a:lnTo>
                  <a:lnTo>
                    <a:pt x="907" y="361"/>
                  </a:lnTo>
                  <a:lnTo>
                    <a:pt x="917" y="367"/>
                  </a:lnTo>
                  <a:lnTo>
                    <a:pt x="928" y="374"/>
                  </a:lnTo>
                  <a:lnTo>
                    <a:pt x="936" y="381"/>
                  </a:lnTo>
                  <a:lnTo>
                    <a:pt x="946" y="389"/>
                  </a:lnTo>
                  <a:lnTo>
                    <a:pt x="953" y="399"/>
                  </a:lnTo>
                  <a:lnTo>
                    <a:pt x="960" y="409"/>
                  </a:lnTo>
                  <a:lnTo>
                    <a:pt x="967" y="419"/>
                  </a:lnTo>
                  <a:lnTo>
                    <a:pt x="971" y="430"/>
                  </a:lnTo>
                  <a:lnTo>
                    <a:pt x="976" y="441"/>
                  </a:lnTo>
                  <a:lnTo>
                    <a:pt x="978" y="454"/>
                  </a:lnTo>
                  <a:lnTo>
                    <a:pt x="980" y="465"/>
                  </a:lnTo>
                  <a:lnTo>
                    <a:pt x="980" y="465"/>
                  </a:lnTo>
                  <a:lnTo>
                    <a:pt x="981" y="476"/>
                  </a:lnTo>
                  <a:lnTo>
                    <a:pt x="981" y="476"/>
                  </a:lnTo>
                  <a:lnTo>
                    <a:pt x="981" y="478"/>
                  </a:lnTo>
                  <a:lnTo>
                    <a:pt x="981" y="478"/>
                  </a:lnTo>
                  <a:lnTo>
                    <a:pt x="980" y="492"/>
                  </a:lnTo>
                  <a:lnTo>
                    <a:pt x="977" y="507"/>
                  </a:lnTo>
                  <a:lnTo>
                    <a:pt x="973" y="521"/>
                  </a:lnTo>
                  <a:lnTo>
                    <a:pt x="967" y="534"/>
                  </a:lnTo>
                  <a:lnTo>
                    <a:pt x="1040" y="534"/>
                  </a:lnTo>
                  <a:lnTo>
                    <a:pt x="1040" y="534"/>
                  </a:lnTo>
                  <a:lnTo>
                    <a:pt x="1041" y="521"/>
                  </a:lnTo>
                  <a:lnTo>
                    <a:pt x="1041" y="521"/>
                  </a:lnTo>
                  <a:lnTo>
                    <a:pt x="1050" y="518"/>
                  </a:lnTo>
                  <a:lnTo>
                    <a:pt x="1055" y="515"/>
                  </a:lnTo>
                  <a:lnTo>
                    <a:pt x="1061" y="510"/>
                  </a:lnTo>
                  <a:lnTo>
                    <a:pt x="1064" y="503"/>
                  </a:lnTo>
                  <a:lnTo>
                    <a:pt x="1067" y="496"/>
                  </a:lnTo>
                  <a:lnTo>
                    <a:pt x="1068" y="486"/>
                  </a:lnTo>
                  <a:lnTo>
                    <a:pt x="1068" y="464"/>
                  </a:lnTo>
                  <a:lnTo>
                    <a:pt x="1068" y="464"/>
                  </a:lnTo>
                  <a:close/>
                  <a:moveTo>
                    <a:pt x="530" y="258"/>
                  </a:moveTo>
                  <a:lnTo>
                    <a:pt x="288" y="258"/>
                  </a:lnTo>
                  <a:lnTo>
                    <a:pt x="288" y="258"/>
                  </a:lnTo>
                  <a:lnTo>
                    <a:pt x="286" y="255"/>
                  </a:lnTo>
                  <a:lnTo>
                    <a:pt x="286" y="255"/>
                  </a:lnTo>
                  <a:lnTo>
                    <a:pt x="288" y="239"/>
                  </a:lnTo>
                  <a:lnTo>
                    <a:pt x="292" y="224"/>
                  </a:lnTo>
                  <a:lnTo>
                    <a:pt x="297" y="209"/>
                  </a:lnTo>
                  <a:lnTo>
                    <a:pt x="306" y="195"/>
                  </a:lnTo>
                  <a:lnTo>
                    <a:pt x="316" y="179"/>
                  </a:lnTo>
                  <a:lnTo>
                    <a:pt x="327" y="165"/>
                  </a:lnTo>
                  <a:lnTo>
                    <a:pt x="341" y="151"/>
                  </a:lnTo>
                  <a:lnTo>
                    <a:pt x="356" y="137"/>
                  </a:lnTo>
                  <a:lnTo>
                    <a:pt x="373" y="124"/>
                  </a:lnTo>
                  <a:lnTo>
                    <a:pt x="391" y="113"/>
                  </a:lnTo>
                  <a:lnTo>
                    <a:pt x="412" y="103"/>
                  </a:lnTo>
                  <a:lnTo>
                    <a:pt x="433" y="94"/>
                  </a:lnTo>
                  <a:lnTo>
                    <a:pt x="456" y="85"/>
                  </a:lnTo>
                  <a:lnTo>
                    <a:pt x="480" y="80"/>
                  </a:lnTo>
                  <a:lnTo>
                    <a:pt x="505" y="75"/>
                  </a:lnTo>
                  <a:lnTo>
                    <a:pt x="530" y="73"/>
                  </a:lnTo>
                  <a:lnTo>
                    <a:pt x="530" y="258"/>
                  </a:lnTo>
                  <a:close/>
                  <a:moveTo>
                    <a:pt x="589" y="258"/>
                  </a:moveTo>
                  <a:lnTo>
                    <a:pt x="589" y="74"/>
                  </a:lnTo>
                  <a:lnTo>
                    <a:pt x="589" y="74"/>
                  </a:lnTo>
                  <a:lnTo>
                    <a:pt x="614" y="77"/>
                  </a:lnTo>
                  <a:lnTo>
                    <a:pt x="637" y="82"/>
                  </a:lnTo>
                  <a:lnTo>
                    <a:pt x="659" y="89"/>
                  </a:lnTo>
                  <a:lnTo>
                    <a:pt x="679" y="98"/>
                  </a:lnTo>
                  <a:lnTo>
                    <a:pt x="698" y="108"/>
                  </a:lnTo>
                  <a:lnTo>
                    <a:pt x="718" y="117"/>
                  </a:lnTo>
                  <a:lnTo>
                    <a:pt x="735" y="130"/>
                  </a:lnTo>
                  <a:lnTo>
                    <a:pt x="750" y="143"/>
                  </a:lnTo>
                  <a:lnTo>
                    <a:pt x="764" y="155"/>
                  </a:lnTo>
                  <a:lnTo>
                    <a:pt x="777" y="169"/>
                  </a:lnTo>
                  <a:lnTo>
                    <a:pt x="788" y="183"/>
                  </a:lnTo>
                  <a:lnTo>
                    <a:pt x="796" y="199"/>
                  </a:lnTo>
                  <a:lnTo>
                    <a:pt x="805" y="213"/>
                  </a:lnTo>
                  <a:lnTo>
                    <a:pt x="810" y="228"/>
                  </a:lnTo>
                  <a:lnTo>
                    <a:pt x="814" y="242"/>
                  </a:lnTo>
                  <a:lnTo>
                    <a:pt x="816" y="258"/>
                  </a:lnTo>
                  <a:lnTo>
                    <a:pt x="589" y="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Freeform 29"/>
            <p:cNvSpPr>
              <a:spLocks noEditPoints="1"/>
            </p:cNvSpPr>
            <p:nvPr/>
          </p:nvSpPr>
          <p:spPr bwMode="auto">
            <a:xfrm>
              <a:off x="4641851" y="312738"/>
              <a:ext cx="122238" cy="115888"/>
            </a:xfrm>
            <a:custGeom>
              <a:avLst/>
              <a:gdLst>
                <a:gd name="T0" fmla="*/ 115 w 231"/>
                <a:gd name="T1" fmla="*/ 0 h 221"/>
                <a:gd name="T2" fmla="*/ 92 w 231"/>
                <a:gd name="T3" fmla="*/ 1 h 221"/>
                <a:gd name="T4" fmla="*/ 70 w 231"/>
                <a:gd name="T5" fmla="*/ 8 h 221"/>
                <a:gd name="T6" fmla="*/ 50 w 231"/>
                <a:gd name="T7" fmla="*/ 18 h 221"/>
                <a:gd name="T8" fmla="*/ 34 w 231"/>
                <a:gd name="T9" fmla="*/ 32 h 221"/>
                <a:gd name="T10" fmla="*/ 20 w 231"/>
                <a:gd name="T11" fmla="*/ 48 h 221"/>
                <a:gd name="T12" fmla="*/ 8 w 231"/>
                <a:gd name="T13" fmla="*/ 67 h 221"/>
                <a:gd name="T14" fmla="*/ 1 w 231"/>
                <a:gd name="T15" fmla="*/ 88 h 221"/>
                <a:gd name="T16" fmla="*/ 0 w 231"/>
                <a:gd name="T17" fmla="*/ 111 h 221"/>
                <a:gd name="T18" fmla="*/ 0 w 231"/>
                <a:gd name="T19" fmla="*/ 122 h 221"/>
                <a:gd name="T20" fmla="*/ 4 w 231"/>
                <a:gd name="T21" fmla="*/ 143 h 221"/>
                <a:gd name="T22" fmla="*/ 14 w 231"/>
                <a:gd name="T23" fmla="*/ 162 h 221"/>
                <a:gd name="T24" fmla="*/ 27 w 231"/>
                <a:gd name="T25" fmla="*/ 181 h 221"/>
                <a:gd name="T26" fmla="*/ 42 w 231"/>
                <a:gd name="T27" fmla="*/ 195 h 221"/>
                <a:gd name="T28" fmla="*/ 60 w 231"/>
                <a:gd name="T29" fmla="*/ 207 h 221"/>
                <a:gd name="T30" fmla="*/ 81 w 231"/>
                <a:gd name="T31" fmla="*/ 216 h 221"/>
                <a:gd name="T32" fmla="*/ 104 w 231"/>
                <a:gd name="T33" fmla="*/ 220 h 221"/>
                <a:gd name="T34" fmla="*/ 115 w 231"/>
                <a:gd name="T35" fmla="*/ 221 h 221"/>
                <a:gd name="T36" fmla="*/ 139 w 231"/>
                <a:gd name="T37" fmla="*/ 218 h 221"/>
                <a:gd name="T38" fmla="*/ 161 w 231"/>
                <a:gd name="T39" fmla="*/ 211 h 221"/>
                <a:gd name="T40" fmla="*/ 181 w 231"/>
                <a:gd name="T41" fmla="*/ 202 h 221"/>
                <a:gd name="T42" fmla="*/ 198 w 231"/>
                <a:gd name="T43" fmla="*/ 188 h 221"/>
                <a:gd name="T44" fmla="*/ 212 w 231"/>
                <a:gd name="T45" fmla="*/ 172 h 221"/>
                <a:gd name="T46" fmla="*/ 223 w 231"/>
                <a:gd name="T47" fmla="*/ 153 h 221"/>
                <a:gd name="T48" fmla="*/ 228 w 231"/>
                <a:gd name="T49" fmla="*/ 132 h 221"/>
                <a:gd name="T50" fmla="*/ 231 w 231"/>
                <a:gd name="T51" fmla="*/ 111 h 221"/>
                <a:gd name="T52" fmla="*/ 231 w 231"/>
                <a:gd name="T53" fmla="*/ 98 h 221"/>
                <a:gd name="T54" fmla="*/ 226 w 231"/>
                <a:gd name="T55" fmla="*/ 77 h 221"/>
                <a:gd name="T56" fmla="*/ 217 w 231"/>
                <a:gd name="T57" fmla="*/ 57 h 221"/>
                <a:gd name="T58" fmla="*/ 205 w 231"/>
                <a:gd name="T59" fmla="*/ 39 h 221"/>
                <a:gd name="T60" fmla="*/ 189 w 231"/>
                <a:gd name="T61" fmla="*/ 25 h 221"/>
                <a:gd name="T62" fmla="*/ 171 w 231"/>
                <a:gd name="T63" fmla="*/ 13 h 221"/>
                <a:gd name="T64" fmla="*/ 150 w 231"/>
                <a:gd name="T65" fmla="*/ 4 h 221"/>
                <a:gd name="T66" fmla="*/ 128 w 231"/>
                <a:gd name="T67" fmla="*/ 0 h 221"/>
                <a:gd name="T68" fmla="*/ 115 w 231"/>
                <a:gd name="T69" fmla="*/ 0 h 221"/>
                <a:gd name="T70" fmla="*/ 116 w 231"/>
                <a:gd name="T71" fmla="*/ 153 h 221"/>
                <a:gd name="T72" fmla="*/ 98 w 231"/>
                <a:gd name="T73" fmla="*/ 148 h 221"/>
                <a:gd name="T74" fmla="*/ 84 w 231"/>
                <a:gd name="T75" fmla="*/ 139 h 221"/>
                <a:gd name="T76" fmla="*/ 74 w 231"/>
                <a:gd name="T77" fmla="*/ 125 h 221"/>
                <a:gd name="T78" fmla="*/ 71 w 231"/>
                <a:gd name="T79" fmla="*/ 108 h 221"/>
                <a:gd name="T80" fmla="*/ 71 w 231"/>
                <a:gd name="T81" fmla="*/ 98 h 221"/>
                <a:gd name="T82" fmla="*/ 78 w 231"/>
                <a:gd name="T83" fmla="*/ 83 h 221"/>
                <a:gd name="T84" fmla="*/ 91 w 231"/>
                <a:gd name="T85" fmla="*/ 70 h 221"/>
                <a:gd name="T86" fmla="*/ 107 w 231"/>
                <a:gd name="T87" fmla="*/ 63 h 221"/>
                <a:gd name="T88" fmla="*/ 116 w 231"/>
                <a:gd name="T89" fmla="*/ 62 h 221"/>
                <a:gd name="T90" fmla="*/ 133 w 231"/>
                <a:gd name="T91" fmla="*/ 66 h 221"/>
                <a:gd name="T92" fmla="*/ 147 w 231"/>
                <a:gd name="T93" fmla="*/ 76 h 221"/>
                <a:gd name="T94" fmla="*/ 157 w 231"/>
                <a:gd name="T95" fmla="*/ 90 h 221"/>
                <a:gd name="T96" fmla="*/ 161 w 231"/>
                <a:gd name="T97" fmla="*/ 108 h 221"/>
                <a:gd name="T98" fmla="*/ 160 w 231"/>
                <a:gd name="T99" fmla="*/ 116 h 221"/>
                <a:gd name="T100" fmla="*/ 153 w 231"/>
                <a:gd name="T101" fmla="*/ 132 h 221"/>
                <a:gd name="T102" fmla="*/ 142 w 231"/>
                <a:gd name="T103" fmla="*/ 144 h 221"/>
                <a:gd name="T104" fmla="*/ 125 w 231"/>
                <a:gd name="T105" fmla="*/ 151 h 221"/>
                <a:gd name="T106" fmla="*/ 116 w 231"/>
                <a:gd name="T107" fmla="*/ 15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1" h="221">
                  <a:moveTo>
                    <a:pt x="115" y="0"/>
                  </a:moveTo>
                  <a:lnTo>
                    <a:pt x="115" y="0"/>
                  </a:lnTo>
                  <a:lnTo>
                    <a:pt x="104" y="0"/>
                  </a:lnTo>
                  <a:lnTo>
                    <a:pt x="92" y="1"/>
                  </a:lnTo>
                  <a:lnTo>
                    <a:pt x="81" y="4"/>
                  </a:lnTo>
                  <a:lnTo>
                    <a:pt x="70" y="8"/>
                  </a:lnTo>
                  <a:lnTo>
                    <a:pt x="60" y="13"/>
                  </a:lnTo>
                  <a:lnTo>
                    <a:pt x="50" y="18"/>
                  </a:lnTo>
                  <a:lnTo>
                    <a:pt x="42" y="25"/>
                  </a:lnTo>
                  <a:lnTo>
                    <a:pt x="34" y="32"/>
                  </a:lnTo>
                  <a:lnTo>
                    <a:pt x="27" y="39"/>
                  </a:lnTo>
                  <a:lnTo>
                    <a:pt x="20" y="48"/>
                  </a:lnTo>
                  <a:lnTo>
                    <a:pt x="14" y="57"/>
                  </a:lnTo>
                  <a:lnTo>
                    <a:pt x="8" y="67"/>
                  </a:lnTo>
                  <a:lnTo>
                    <a:pt x="4" y="77"/>
                  </a:lnTo>
                  <a:lnTo>
                    <a:pt x="1" y="88"/>
                  </a:lnTo>
                  <a:lnTo>
                    <a:pt x="0" y="98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1" y="132"/>
                  </a:lnTo>
                  <a:lnTo>
                    <a:pt x="4" y="143"/>
                  </a:lnTo>
                  <a:lnTo>
                    <a:pt x="8" y="153"/>
                  </a:lnTo>
                  <a:lnTo>
                    <a:pt x="14" y="162"/>
                  </a:lnTo>
                  <a:lnTo>
                    <a:pt x="20" y="172"/>
                  </a:lnTo>
                  <a:lnTo>
                    <a:pt x="27" y="181"/>
                  </a:lnTo>
                  <a:lnTo>
                    <a:pt x="34" y="188"/>
                  </a:lnTo>
                  <a:lnTo>
                    <a:pt x="42" y="195"/>
                  </a:lnTo>
                  <a:lnTo>
                    <a:pt x="50" y="202"/>
                  </a:lnTo>
                  <a:lnTo>
                    <a:pt x="60" y="207"/>
                  </a:lnTo>
                  <a:lnTo>
                    <a:pt x="70" y="211"/>
                  </a:lnTo>
                  <a:lnTo>
                    <a:pt x="81" y="216"/>
                  </a:lnTo>
                  <a:lnTo>
                    <a:pt x="92" y="218"/>
                  </a:lnTo>
                  <a:lnTo>
                    <a:pt x="104" y="220"/>
                  </a:lnTo>
                  <a:lnTo>
                    <a:pt x="115" y="221"/>
                  </a:lnTo>
                  <a:lnTo>
                    <a:pt x="115" y="221"/>
                  </a:lnTo>
                  <a:lnTo>
                    <a:pt x="128" y="220"/>
                  </a:lnTo>
                  <a:lnTo>
                    <a:pt x="139" y="218"/>
                  </a:lnTo>
                  <a:lnTo>
                    <a:pt x="150" y="216"/>
                  </a:lnTo>
                  <a:lnTo>
                    <a:pt x="161" y="211"/>
                  </a:lnTo>
                  <a:lnTo>
                    <a:pt x="171" y="207"/>
                  </a:lnTo>
                  <a:lnTo>
                    <a:pt x="181" y="202"/>
                  </a:lnTo>
                  <a:lnTo>
                    <a:pt x="189" y="195"/>
                  </a:lnTo>
                  <a:lnTo>
                    <a:pt x="198" y="188"/>
                  </a:lnTo>
                  <a:lnTo>
                    <a:pt x="205" y="181"/>
                  </a:lnTo>
                  <a:lnTo>
                    <a:pt x="212" y="172"/>
                  </a:lnTo>
                  <a:lnTo>
                    <a:pt x="217" y="162"/>
                  </a:lnTo>
                  <a:lnTo>
                    <a:pt x="223" y="153"/>
                  </a:lnTo>
                  <a:lnTo>
                    <a:pt x="226" y="143"/>
                  </a:lnTo>
                  <a:lnTo>
                    <a:pt x="228" y="132"/>
                  </a:lnTo>
                  <a:lnTo>
                    <a:pt x="231" y="122"/>
                  </a:lnTo>
                  <a:lnTo>
                    <a:pt x="231" y="111"/>
                  </a:lnTo>
                  <a:lnTo>
                    <a:pt x="231" y="111"/>
                  </a:lnTo>
                  <a:lnTo>
                    <a:pt x="231" y="98"/>
                  </a:lnTo>
                  <a:lnTo>
                    <a:pt x="228" y="88"/>
                  </a:lnTo>
                  <a:lnTo>
                    <a:pt x="226" y="77"/>
                  </a:lnTo>
                  <a:lnTo>
                    <a:pt x="223" y="67"/>
                  </a:lnTo>
                  <a:lnTo>
                    <a:pt x="217" y="57"/>
                  </a:lnTo>
                  <a:lnTo>
                    <a:pt x="212" y="48"/>
                  </a:lnTo>
                  <a:lnTo>
                    <a:pt x="205" y="39"/>
                  </a:lnTo>
                  <a:lnTo>
                    <a:pt x="198" y="32"/>
                  </a:lnTo>
                  <a:lnTo>
                    <a:pt x="189" y="25"/>
                  </a:lnTo>
                  <a:lnTo>
                    <a:pt x="181" y="18"/>
                  </a:lnTo>
                  <a:lnTo>
                    <a:pt x="171" y="13"/>
                  </a:lnTo>
                  <a:lnTo>
                    <a:pt x="161" y="8"/>
                  </a:lnTo>
                  <a:lnTo>
                    <a:pt x="150" y="4"/>
                  </a:lnTo>
                  <a:lnTo>
                    <a:pt x="139" y="1"/>
                  </a:lnTo>
                  <a:lnTo>
                    <a:pt x="128" y="0"/>
                  </a:lnTo>
                  <a:lnTo>
                    <a:pt x="115" y="0"/>
                  </a:lnTo>
                  <a:lnTo>
                    <a:pt x="115" y="0"/>
                  </a:lnTo>
                  <a:close/>
                  <a:moveTo>
                    <a:pt x="116" y="153"/>
                  </a:moveTo>
                  <a:lnTo>
                    <a:pt x="116" y="153"/>
                  </a:lnTo>
                  <a:lnTo>
                    <a:pt x="107" y="151"/>
                  </a:lnTo>
                  <a:lnTo>
                    <a:pt x="98" y="148"/>
                  </a:lnTo>
                  <a:lnTo>
                    <a:pt x="91" y="144"/>
                  </a:lnTo>
                  <a:lnTo>
                    <a:pt x="84" y="139"/>
                  </a:lnTo>
                  <a:lnTo>
                    <a:pt x="78" y="132"/>
                  </a:lnTo>
                  <a:lnTo>
                    <a:pt x="74" y="125"/>
                  </a:lnTo>
                  <a:lnTo>
                    <a:pt x="71" y="116"/>
                  </a:lnTo>
                  <a:lnTo>
                    <a:pt x="71" y="108"/>
                  </a:lnTo>
                  <a:lnTo>
                    <a:pt x="71" y="108"/>
                  </a:lnTo>
                  <a:lnTo>
                    <a:pt x="71" y="98"/>
                  </a:lnTo>
                  <a:lnTo>
                    <a:pt x="74" y="90"/>
                  </a:lnTo>
                  <a:lnTo>
                    <a:pt x="78" y="83"/>
                  </a:lnTo>
                  <a:lnTo>
                    <a:pt x="84" y="76"/>
                  </a:lnTo>
                  <a:lnTo>
                    <a:pt x="91" y="70"/>
                  </a:lnTo>
                  <a:lnTo>
                    <a:pt x="98" y="66"/>
                  </a:lnTo>
                  <a:lnTo>
                    <a:pt x="107" y="63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25" y="63"/>
                  </a:lnTo>
                  <a:lnTo>
                    <a:pt x="133" y="66"/>
                  </a:lnTo>
                  <a:lnTo>
                    <a:pt x="142" y="70"/>
                  </a:lnTo>
                  <a:lnTo>
                    <a:pt x="147" y="76"/>
                  </a:lnTo>
                  <a:lnTo>
                    <a:pt x="153" y="83"/>
                  </a:lnTo>
                  <a:lnTo>
                    <a:pt x="157" y="90"/>
                  </a:lnTo>
                  <a:lnTo>
                    <a:pt x="160" y="9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0" y="116"/>
                  </a:lnTo>
                  <a:lnTo>
                    <a:pt x="157" y="125"/>
                  </a:lnTo>
                  <a:lnTo>
                    <a:pt x="153" y="132"/>
                  </a:lnTo>
                  <a:lnTo>
                    <a:pt x="147" y="139"/>
                  </a:lnTo>
                  <a:lnTo>
                    <a:pt x="142" y="144"/>
                  </a:lnTo>
                  <a:lnTo>
                    <a:pt x="133" y="148"/>
                  </a:lnTo>
                  <a:lnTo>
                    <a:pt x="125" y="151"/>
                  </a:lnTo>
                  <a:lnTo>
                    <a:pt x="116" y="153"/>
                  </a:lnTo>
                  <a:lnTo>
                    <a:pt x="116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Freeform 30"/>
            <p:cNvSpPr>
              <a:spLocks noEditPoints="1"/>
            </p:cNvSpPr>
            <p:nvPr/>
          </p:nvSpPr>
          <p:spPr bwMode="auto">
            <a:xfrm>
              <a:off x="4333876" y="312738"/>
              <a:ext cx="122238" cy="115888"/>
            </a:xfrm>
            <a:custGeom>
              <a:avLst/>
              <a:gdLst>
                <a:gd name="T0" fmla="*/ 114 w 231"/>
                <a:gd name="T1" fmla="*/ 0 h 221"/>
                <a:gd name="T2" fmla="*/ 92 w 231"/>
                <a:gd name="T3" fmla="*/ 1 h 221"/>
                <a:gd name="T4" fmla="*/ 70 w 231"/>
                <a:gd name="T5" fmla="*/ 8 h 221"/>
                <a:gd name="T6" fmla="*/ 50 w 231"/>
                <a:gd name="T7" fmla="*/ 18 h 221"/>
                <a:gd name="T8" fmla="*/ 33 w 231"/>
                <a:gd name="T9" fmla="*/ 32 h 221"/>
                <a:gd name="T10" fmla="*/ 19 w 231"/>
                <a:gd name="T11" fmla="*/ 48 h 221"/>
                <a:gd name="T12" fmla="*/ 8 w 231"/>
                <a:gd name="T13" fmla="*/ 67 h 221"/>
                <a:gd name="T14" fmla="*/ 1 w 231"/>
                <a:gd name="T15" fmla="*/ 88 h 221"/>
                <a:gd name="T16" fmla="*/ 0 w 231"/>
                <a:gd name="T17" fmla="*/ 111 h 221"/>
                <a:gd name="T18" fmla="*/ 0 w 231"/>
                <a:gd name="T19" fmla="*/ 122 h 221"/>
                <a:gd name="T20" fmla="*/ 5 w 231"/>
                <a:gd name="T21" fmla="*/ 143 h 221"/>
                <a:gd name="T22" fmla="*/ 14 w 231"/>
                <a:gd name="T23" fmla="*/ 162 h 221"/>
                <a:gd name="T24" fmla="*/ 26 w 231"/>
                <a:gd name="T25" fmla="*/ 181 h 221"/>
                <a:gd name="T26" fmla="*/ 42 w 231"/>
                <a:gd name="T27" fmla="*/ 195 h 221"/>
                <a:gd name="T28" fmla="*/ 60 w 231"/>
                <a:gd name="T29" fmla="*/ 207 h 221"/>
                <a:gd name="T30" fmla="*/ 81 w 231"/>
                <a:gd name="T31" fmla="*/ 216 h 221"/>
                <a:gd name="T32" fmla="*/ 103 w 231"/>
                <a:gd name="T33" fmla="*/ 220 h 221"/>
                <a:gd name="T34" fmla="*/ 114 w 231"/>
                <a:gd name="T35" fmla="*/ 221 h 221"/>
                <a:gd name="T36" fmla="*/ 138 w 231"/>
                <a:gd name="T37" fmla="*/ 218 h 221"/>
                <a:gd name="T38" fmla="*/ 161 w 231"/>
                <a:gd name="T39" fmla="*/ 211 h 221"/>
                <a:gd name="T40" fmla="*/ 180 w 231"/>
                <a:gd name="T41" fmla="*/ 202 h 221"/>
                <a:gd name="T42" fmla="*/ 197 w 231"/>
                <a:gd name="T43" fmla="*/ 188 h 221"/>
                <a:gd name="T44" fmla="*/ 211 w 231"/>
                <a:gd name="T45" fmla="*/ 172 h 221"/>
                <a:gd name="T46" fmla="*/ 222 w 231"/>
                <a:gd name="T47" fmla="*/ 153 h 221"/>
                <a:gd name="T48" fmla="*/ 229 w 231"/>
                <a:gd name="T49" fmla="*/ 132 h 221"/>
                <a:gd name="T50" fmla="*/ 231 w 231"/>
                <a:gd name="T51" fmla="*/ 111 h 221"/>
                <a:gd name="T52" fmla="*/ 231 w 231"/>
                <a:gd name="T53" fmla="*/ 98 h 221"/>
                <a:gd name="T54" fmla="*/ 225 w 231"/>
                <a:gd name="T55" fmla="*/ 77 h 221"/>
                <a:gd name="T56" fmla="*/ 217 w 231"/>
                <a:gd name="T57" fmla="*/ 57 h 221"/>
                <a:gd name="T58" fmla="*/ 204 w 231"/>
                <a:gd name="T59" fmla="*/ 39 h 221"/>
                <a:gd name="T60" fmla="*/ 189 w 231"/>
                <a:gd name="T61" fmla="*/ 25 h 221"/>
                <a:gd name="T62" fmla="*/ 170 w 231"/>
                <a:gd name="T63" fmla="*/ 13 h 221"/>
                <a:gd name="T64" fmla="*/ 149 w 231"/>
                <a:gd name="T65" fmla="*/ 4 h 221"/>
                <a:gd name="T66" fmla="*/ 127 w 231"/>
                <a:gd name="T67" fmla="*/ 0 h 221"/>
                <a:gd name="T68" fmla="*/ 114 w 231"/>
                <a:gd name="T69" fmla="*/ 0 h 221"/>
                <a:gd name="T70" fmla="*/ 110 w 231"/>
                <a:gd name="T71" fmla="*/ 153 h 221"/>
                <a:gd name="T72" fmla="*/ 92 w 231"/>
                <a:gd name="T73" fmla="*/ 148 h 221"/>
                <a:gd name="T74" fmla="*/ 78 w 231"/>
                <a:gd name="T75" fmla="*/ 139 h 221"/>
                <a:gd name="T76" fmla="*/ 68 w 231"/>
                <a:gd name="T77" fmla="*/ 125 h 221"/>
                <a:gd name="T78" fmla="*/ 65 w 231"/>
                <a:gd name="T79" fmla="*/ 108 h 221"/>
                <a:gd name="T80" fmla="*/ 65 w 231"/>
                <a:gd name="T81" fmla="*/ 98 h 221"/>
                <a:gd name="T82" fmla="*/ 72 w 231"/>
                <a:gd name="T83" fmla="*/ 83 h 221"/>
                <a:gd name="T84" fmla="*/ 85 w 231"/>
                <a:gd name="T85" fmla="*/ 70 h 221"/>
                <a:gd name="T86" fmla="*/ 100 w 231"/>
                <a:gd name="T87" fmla="*/ 63 h 221"/>
                <a:gd name="T88" fmla="*/ 110 w 231"/>
                <a:gd name="T89" fmla="*/ 62 h 221"/>
                <a:gd name="T90" fmla="*/ 127 w 231"/>
                <a:gd name="T91" fmla="*/ 66 h 221"/>
                <a:gd name="T92" fmla="*/ 142 w 231"/>
                <a:gd name="T93" fmla="*/ 76 h 221"/>
                <a:gd name="T94" fmla="*/ 152 w 231"/>
                <a:gd name="T95" fmla="*/ 90 h 221"/>
                <a:gd name="T96" fmla="*/ 155 w 231"/>
                <a:gd name="T97" fmla="*/ 108 h 221"/>
                <a:gd name="T98" fmla="*/ 154 w 231"/>
                <a:gd name="T99" fmla="*/ 116 h 221"/>
                <a:gd name="T100" fmla="*/ 148 w 231"/>
                <a:gd name="T101" fmla="*/ 132 h 221"/>
                <a:gd name="T102" fmla="*/ 135 w 231"/>
                <a:gd name="T103" fmla="*/ 144 h 221"/>
                <a:gd name="T104" fmla="*/ 119 w 231"/>
                <a:gd name="T105" fmla="*/ 151 h 221"/>
                <a:gd name="T106" fmla="*/ 110 w 231"/>
                <a:gd name="T107" fmla="*/ 15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1" h="221">
                  <a:moveTo>
                    <a:pt x="114" y="0"/>
                  </a:moveTo>
                  <a:lnTo>
                    <a:pt x="114" y="0"/>
                  </a:lnTo>
                  <a:lnTo>
                    <a:pt x="103" y="0"/>
                  </a:lnTo>
                  <a:lnTo>
                    <a:pt x="92" y="1"/>
                  </a:lnTo>
                  <a:lnTo>
                    <a:pt x="81" y="4"/>
                  </a:lnTo>
                  <a:lnTo>
                    <a:pt x="70" y="8"/>
                  </a:lnTo>
                  <a:lnTo>
                    <a:pt x="60" y="13"/>
                  </a:lnTo>
                  <a:lnTo>
                    <a:pt x="50" y="18"/>
                  </a:lnTo>
                  <a:lnTo>
                    <a:pt x="42" y="25"/>
                  </a:lnTo>
                  <a:lnTo>
                    <a:pt x="33" y="32"/>
                  </a:lnTo>
                  <a:lnTo>
                    <a:pt x="26" y="39"/>
                  </a:lnTo>
                  <a:lnTo>
                    <a:pt x="19" y="48"/>
                  </a:lnTo>
                  <a:lnTo>
                    <a:pt x="14" y="57"/>
                  </a:lnTo>
                  <a:lnTo>
                    <a:pt x="8" y="67"/>
                  </a:lnTo>
                  <a:lnTo>
                    <a:pt x="5" y="77"/>
                  </a:lnTo>
                  <a:lnTo>
                    <a:pt x="1" y="88"/>
                  </a:lnTo>
                  <a:lnTo>
                    <a:pt x="0" y="98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1" y="132"/>
                  </a:lnTo>
                  <a:lnTo>
                    <a:pt x="5" y="143"/>
                  </a:lnTo>
                  <a:lnTo>
                    <a:pt x="8" y="153"/>
                  </a:lnTo>
                  <a:lnTo>
                    <a:pt x="14" y="162"/>
                  </a:lnTo>
                  <a:lnTo>
                    <a:pt x="19" y="172"/>
                  </a:lnTo>
                  <a:lnTo>
                    <a:pt x="26" y="181"/>
                  </a:lnTo>
                  <a:lnTo>
                    <a:pt x="33" y="188"/>
                  </a:lnTo>
                  <a:lnTo>
                    <a:pt x="42" y="195"/>
                  </a:lnTo>
                  <a:lnTo>
                    <a:pt x="50" y="202"/>
                  </a:lnTo>
                  <a:lnTo>
                    <a:pt x="60" y="207"/>
                  </a:lnTo>
                  <a:lnTo>
                    <a:pt x="70" y="211"/>
                  </a:lnTo>
                  <a:lnTo>
                    <a:pt x="81" y="216"/>
                  </a:lnTo>
                  <a:lnTo>
                    <a:pt x="92" y="218"/>
                  </a:lnTo>
                  <a:lnTo>
                    <a:pt x="103" y="220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27" y="220"/>
                  </a:lnTo>
                  <a:lnTo>
                    <a:pt x="138" y="218"/>
                  </a:lnTo>
                  <a:lnTo>
                    <a:pt x="149" y="216"/>
                  </a:lnTo>
                  <a:lnTo>
                    <a:pt x="161" y="211"/>
                  </a:lnTo>
                  <a:lnTo>
                    <a:pt x="170" y="207"/>
                  </a:lnTo>
                  <a:lnTo>
                    <a:pt x="180" y="202"/>
                  </a:lnTo>
                  <a:lnTo>
                    <a:pt x="189" y="195"/>
                  </a:lnTo>
                  <a:lnTo>
                    <a:pt x="197" y="188"/>
                  </a:lnTo>
                  <a:lnTo>
                    <a:pt x="204" y="181"/>
                  </a:lnTo>
                  <a:lnTo>
                    <a:pt x="211" y="172"/>
                  </a:lnTo>
                  <a:lnTo>
                    <a:pt x="217" y="162"/>
                  </a:lnTo>
                  <a:lnTo>
                    <a:pt x="222" y="153"/>
                  </a:lnTo>
                  <a:lnTo>
                    <a:pt x="225" y="143"/>
                  </a:lnTo>
                  <a:lnTo>
                    <a:pt x="229" y="132"/>
                  </a:lnTo>
                  <a:lnTo>
                    <a:pt x="231" y="122"/>
                  </a:lnTo>
                  <a:lnTo>
                    <a:pt x="231" y="111"/>
                  </a:lnTo>
                  <a:lnTo>
                    <a:pt x="231" y="111"/>
                  </a:lnTo>
                  <a:lnTo>
                    <a:pt x="231" y="98"/>
                  </a:lnTo>
                  <a:lnTo>
                    <a:pt x="229" y="88"/>
                  </a:lnTo>
                  <a:lnTo>
                    <a:pt x="225" y="77"/>
                  </a:lnTo>
                  <a:lnTo>
                    <a:pt x="222" y="67"/>
                  </a:lnTo>
                  <a:lnTo>
                    <a:pt x="217" y="57"/>
                  </a:lnTo>
                  <a:lnTo>
                    <a:pt x="211" y="48"/>
                  </a:lnTo>
                  <a:lnTo>
                    <a:pt x="204" y="39"/>
                  </a:lnTo>
                  <a:lnTo>
                    <a:pt x="197" y="32"/>
                  </a:lnTo>
                  <a:lnTo>
                    <a:pt x="189" y="25"/>
                  </a:lnTo>
                  <a:lnTo>
                    <a:pt x="180" y="18"/>
                  </a:lnTo>
                  <a:lnTo>
                    <a:pt x="170" y="13"/>
                  </a:lnTo>
                  <a:lnTo>
                    <a:pt x="161" y="8"/>
                  </a:lnTo>
                  <a:lnTo>
                    <a:pt x="149" y="4"/>
                  </a:lnTo>
                  <a:lnTo>
                    <a:pt x="138" y="1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0" y="153"/>
                  </a:moveTo>
                  <a:lnTo>
                    <a:pt x="110" y="153"/>
                  </a:lnTo>
                  <a:lnTo>
                    <a:pt x="100" y="151"/>
                  </a:lnTo>
                  <a:lnTo>
                    <a:pt x="92" y="148"/>
                  </a:lnTo>
                  <a:lnTo>
                    <a:pt x="85" y="144"/>
                  </a:lnTo>
                  <a:lnTo>
                    <a:pt x="78" y="139"/>
                  </a:lnTo>
                  <a:lnTo>
                    <a:pt x="72" y="132"/>
                  </a:lnTo>
                  <a:lnTo>
                    <a:pt x="68" y="125"/>
                  </a:lnTo>
                  <a:lnTo>
                    <a:pt x="65" y="116"/>
                  </a:lnTo>
                  <a:lnTo>
                    <a:pt x="65" y="108"/>
                  </a:lnTo>
                  <a:lnTo>
                    <a:pt x="65" y="108"/>
                  </a:lnTo>
                  <a:lnTo>
                    <a:pt x="65" y="98"/>
                  </a:lnTo>
                  <a:lnTo>
                    <a:pt x="68" y="90"/>
                  </a:lnTo>
                  <a:lnTo>
                    <a:pt x="72" y="83"/>
                  </a:lnTo>
                  <a:lnTo>
                    <a:pt x="78" y="76"/>
                  </a:lnTo>
                  <a:lnTo>
                    <a:pt x="85" y="70"/>
                  </a:lnTo>
                  <a:lnTo>
                    <a:pt x="92" y="66"/>
                  </a:lnTo>
                  <a:lnTo>
                    <a:pt x="100" y="63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9" y="63"/>
                  </a:lnTo>
                  <a:lnTo>
                    <a:pt x="127" y="66"/>
                  </a:lnTo>
                  <a:lnTo>
                    <a:pt x="135" y="70"/>
                  </a:lnTo>
                  <a:lnTo>
                    <a:pt x="142" y="76"/>
                  </a:lnTo>
                  <a:lnTo>
                    <a:pt x="148" y="83"/>
                  </a:lnTo>
                  <a:lnTo>
                    <a:pt x="152" y="90"/>
                  </a:lnTo>
                  <a:lnTo>
                    <a:pt x="154" y="98"/>
                  </a:lnTo>
                  <a:lnTo>
                    <a:pt x="155" y="108"/>
                  </a:lnTo>
                  <a:lnTo>
                    <a:pt x="155" y="108"/>
                  </a:lnTo>
                  <a:lnTo>
                    <a:pt x="154" y="116"/>
                  </a:lnTo>
                  <a:lnTo>
                    <a:pt x="152" y="125"/>
                  </a:lnTo>
                  <a:lnTo>
                    <a:pt x="148" y="132"/>
                  </a:lnTo>
                  <a:lnTo>
                    <a:pt x="142" y="139"/>
                  </a:lnTo>
                  <a:lnTo>
                    <a:pt x="135" y="144"/>
                  </a:lnTo>
                  <a:lnTo>
                    <a:pt x="127" y="148"/>
                  </a:lnTo>
                  <a:lnTo>
                    <a:pt x="119" y="151"/>
                  </a:lnTo>
                  <a:lnTo>
                    <a:pt x="110" y="153"/>
                  </a:lnTo>
                  <a:lnTo>
                    <a:pt x="110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95876" y="3435737"/>
            <a:ext cx="1095045" cy="1107996"/>
            <a:chOff x="7195876" y="3435737"/>
            <a:chExt cx="1095045" cy="1107996"/>
          </a:xfrm>
        </p:grpSpPr>
        <p:sp>
          <p:nvSpPr>
            <p:cNvPr id="5" name="圆角矩形 4"/>
            <p:cNvSpPr/>
            <p:nvPr/>
          </p:nvSpPr>
          <p:spPr>
            <a:xfrm>
              <a:off x="7195876" y="3442213"/>
              <a:ext cx="1095045" cy="1095045"/>
            </a:xfrm>
            <a:prstGeom prst="roundRect">
              <a:avLst>
                <a:gd name="adj" fmla="val 9147"/>
              </a:avLst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49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68937" y="3435737"/>
              <a:ext cx="748923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6600" dirty="0">
                  <a:solidFill>
                    <a:srgbClr val="595959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</a:t>
              </a:r>
              <a:endParaRPr lang="zh-CN" altLang="en-US" sz="66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reeform 108"/>
          <p:cNvSpPr>
            <a:spLocks/>
          </p:cNvSpPr>
          <p:nvPr/>
        </p:nvSpPr>
        <p:spPr bwMode="auto">
          <a:xfrm>
            <a:off x="6431548" y="2194161"/>
            <a:ext cx="1807816" cy="546831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8"/>
          <p:cNvSpPr>
            <a:spLocks/>
          </p:cNvSpPr>
          <p:nvPr/>
        </p:nvSpPr>
        <p:spPr bwMode="auto">
          <a:xfrm flipV="1">
            <a:off x="7296204" y="4398822"/>
            <a:ext cx="1470931" cy="546831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7828071" y="5019416"/>
            <a:ext cx="794947" cy="657791"/>
          </a:xfrm>
          <a:custGeom>
            <a:avLst/>
            <a:gdLst>
              <a:gd name="T0" fmla="*/ 527 w 851"/>
              <a:gd name="T1" fmla="*/ 282 h 706"/>
              <a:gd name="T2" fmla="*/ 307 w 851"/>
              <a:gd name="T3" fmla="*/ 0 h 706"/>
              <a:gd name="T4" fmla="*/ 246 w 851"/>
              <a:gd name="T5" fmla="*/ 0 h 706"/>
              <a:gd name="T6" fmla="*/ 358 w 851"/>
              <a:gd name="T7" fmla="*/ 297 h 706"/>
              <a:gd name="T8" fmla="*/ 127 w 851"/>
              <a:gd name="T9" fmla="*/ 317 h 706"/>
              <a:gd name="T10" fmla="*/ 41 w 851"/>
              <a:gd name="T11" fmla="*/ 231 h 706"/>
              <a:gd name="T12" fmla="*/ 0 w 851"/>
              <a:gd name="T13" fmla="*/ 231 h 706"/>
              <a:gd name="T14" fmla="*/ 36 w 851"/>
              <a:gd name="T15" fmla="*/ 353 h 706"/>
              <a:gd name="T16" fmla="*/ 0 w 851"/>
              <a:gd name="T17" fmla="*/ 474 h 706"/>
              <a:gd name="T18" fmla="*/ 41 w 851"/>
              <a:gd name="T19" fmla="*/ 474 h 706"/>
              <a:gd name="T20" fmla="*/ 127 w 851"/>
              <a:gd name="T21" fmla="*/ 390 h 706"/>
              <a:gd name="T22" fmla="*/ 358 w 851"/>
              <a:gd name="T23" fmla="*/ 409 h 706"/>
              <a:gd name="T24" fmla="*/ 246 w 851"/>
              <a:gd name="T25" fmla="*/ 706 h 706"/>
              <a:gd name="T26" fmla="*/ 307 w 851"/>
              <a:gd name="T27" fmla="*/ 706 h 706"/>
              <a:gd name="T28" fmla="*/ 527 w 851"/>
              <a:gd name="T29" fmla="*/ 425 h 706"/>
              <a:gd name="T30" fmla="*/ 527 w 851"/>
              <a:gd name="T31" fmla="*/ 425 h 706"/>
              <a:gd name="T32" fmla="*/ 571 w 851"/>
              <a:gd name="T33" fmla="*/ 425 h 706"/>
              <a:gd name="T34" fmla="*/ 610 w 851"/>
              <a:gd name="T35" fmla="*/ 423 h 706"/>
              <a:gd name="T36" fmla="*/ 646 w 851"/>
              <a:gd name="T37" fmla="*/ 420 h 706"/>
              <a:gd name="T38" fmla="*/ 680 w 851"/>
              <a:gd name="T39" fmla="*/ 416 h 706"/>
              <a:gd name="T40" fmla="*/ 709 w 851"/>
              <a:gd name="T41" fmla="*/ 411 h 706"/>
              <a:gd name="T42" fmla="*/ 736 w 851"/>
              <a:gd name="T43" fmla="*/ 405 h 706"/>
              <a:gd name="T44" fmla="*/ 760 w 851"/>
              <a:gd name="T45" fmla="*/ 398 h 706"/>
              <a:gd name="T46" fmla="*/ 780 w 851"/>
              <a:gd name="T47" fmla="*/ 391 h 706"/>
              <a:gd name="T48" fmla="*/ 798 w 851"/>
              <a:gd name="T49" fmla="*/ 384 h 706"/>
              <a:gd name="T50" fmla="*/ 812 w 851"/>
              <a:gd name="T51" fmla="*/ 377 h 706"/>
              <a:gd name="T52" fmla="*/ 834 w 851"/>
              <a:gd name="T53" fmla="*/ 366 h 706"/>
              <a:gd name="T54" fmla="*/ 847 w 851"/>
              <a:gd name="T55" fmla="*/ 356 h 706"/>
              <a:gd name="T56" fmla="*/ 851 w 851"/>
              <a:gd name="T57" fmla="*/ 353 h 706"/>
              <a:gd name="T58" fmla="*/ 851 w 851"/>
              <a:gd name="T59" fmla="*/ 353 h 706"/>
              <a:gd name="T60" fmla="*/ 847 w 851"/>
              <a:gd name="T61" fmla="*/ 350 h 706"/>
              <a:gd name="T62" fmla="*/ 834 w 851"/>
              <a:gd name="T63" fmla="*/ 341 h 706"/>
              <a:gd name="T64" fmla="*/ 812 w 851"/>
              <a:gd name="T65" fmla="*/ 328 h 706"/>
              <a:gd name="T66" fmla="*/ 798 w 851"/>
              <a:gd name="T67" fmla="*/ 321 h 706"/>
              <a:gd name="T68" fmla="*/ 780 w 851"/>
              <a:gd name="T69" fmla="*/ 314 h 706"/>
              <a:gd name="T70" fmla="*/ 760 w 851"/>
              <a:gd name="T71" fmla="*/ 307 h 706"/>
              <a:gd name="T72" fmla="*/ 736 w 851"/>
              <a:gd name="T73" fmla="*/ 301 h 706"/>
              <a:gd name="T74" fmla="*/ 709 w 851"/>
              <a:gd name="T75" fmla="*/ 294 h 706"/>
              <a:gd name="T76" fmla="*/ 680 w 851"/>
              <a:gd name="T77" fmla="*/ 290 h 706"/>
              <a:gd name="T78" fmla="*/ 646 w 851"/>
              <a:gd name="T79" fmla="*/ 286 h 706"/>
              <a:gd name="T80" fmla="*/ 610 w 851"/>
              <a:gd name="T81" fmla="*/ 283 h 706"/>
              <a:gd name="T82" fmla="*/ 571 w 851"/>
              <a:gd name="T83" fmla="*/ 282 h 706"/>
              <a:gd name="T84" fmla="*/ 527 w 851"/>
              <a:gd name="T85" fmla="*/ 282 h 706"/>
              <a:gd name="T86" fmla="*/ 527 w 851"/>
              <a:gd name="T87" fmla="*/ 282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51" h="706">
                <a:moveTo>
                  <a:pt x="527" y="282"/>
                </a:moveTo>
                <a:lnTo>
                  <a:pt x="307" y="0"/>
                </a:lnTo>
                <a:lnTo>
                  <a:pt x="246" y="0"/>
                </a:lnTo>
                <a:lnTo>
                  <a:pt x="358" y="297"/>
                </a:lnTo>
                <a:lnTo>
                  <a:pt x="127" y="317"/>
                </a:lnTo>
                <a:lnTo>
                  <a:pt x="41" y="231"/>
                </a:lnTo>
                <a:lnTo>
                  <a:pt x="0" y="231"/>
                </a:lnTo>
                <a:lnTo>
                  <a:pt x="36" y="353"/>
                </a:lnTo>
                <a:lnTo>
                  <a:pt x="0" y="474"/>
                </a:lnTo>
                <a:lnTo>
                  <a:pt x="41" y="474"/>
                </a:lnTo>
                <a:lnTo>
                  <a:pt x="127" y="390"/>
                </a:lnTo>
                <a:lnTo>
                  <a:pt x="358" y="409"/>
                </a:lnTo>
                <a:lnTo>
                  <a:pt x="246" y="706"/>
                </a:lnTo>
                <a:lnTo>
                  <a:pt x="307" y="706"/>
                </a:lnTo>
                <a:lnTo>
                  <a:pt x="527" y="425"/>
                </a:lnTo>
                <a:lnTo>
                  <a:pt x="527" y="425"/>
                </a:lnTo>
                <a:lnTo>
                  <a:pt x="571" y="425"/>
                </a:lnTo>
                <a:lnTo>
                  <a:pt x="610" y="423"/>
                </a:lnTo>
                <a:lnTo>
                  <a:pt x="646" y="420"/>
                </a:lnTo>
                <a:lnTo>
                  <a:pt x="680" y="416"/>
                </a:lnTo>
                <a:lnTo>
                  <a:pt x="709" y="411"/>
                </a:lnTo>
                <a:lnTo>
                  <a:pt x="736" y="405"/>
                </a:lnTo>
                <a:lnTo>
                  <a:pt x="760" y="398"/>
                </a:lnTo>
                <a:lnTo>
                  <a:pt x="780" y="391"/>
                </a:lnTo>
                <a:lnTo>
                  <a:pt x="798" y="384"/>
                </a:lnTo>
                <a:lnTo>
                  <a:pt x="812" y="377"/>
                </a:lnTo>
                <a:lnTo>
                  <a:pt x="834" y="366"/>
                </a:lnTo>
                <a:lnTo>
                  <a:pt x="847" y="356"/>
                </a:lnTo>
                <a:lnTo>
                  <a:pt x="851" y="353"/>
                </a:lnTo>
                <a:lnTo>
                  <a:pt x="851" y="353"/>
                </a:lnTo>
                <a:lnTo>
                  <a:pt x="847" y="350"/>
                </a:lnTo>
                <a:lnTo>
                  <a:pt x="834" y="341"/>
                </a:lnTo>
                <a:lnTo>
                  <a:pt x="812" y="328"/>
                </a:lnTo>
                <a:lnTo>
                  <a:pt x="798" y="321"/>
                </a:lnTo>
                <a:lnTo>
                  <a:pt x="780" y="314"/>
                </a:lnTo>
                <a:lnTo>
                  <a:pt x="760" y="307"/>
                </a:lnTo>
                <a:lnTo>
                  <a:pt x="736" y="301"/>
                </a:lnTo>
                <a:lnTo>
                  <a:pt x="709" y="294"/>
                </a:lnTo>
                <a:lnTo>
                  <a:pt x="680" y="290"/>
                </a:lnTo>
                <a:lnTo>
                  <a:pt x="646" y="286"/>
                </a:lnTo>
                <a:lnTo>
                  <a:pt x="610" y="283"/>
                </a:lnTo>
                <a:lnTo>
                  <a:pt x="571" y="282"/>
                </a:lnTo>
                <a:lnTo>
                  <a:pt x="527" y="282"/>
                </a:lnTo>
                <a:lnTo>
                  <a:pt x="527" y="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8500"/>
              </a:solidFill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3644858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1.2.2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本书的算法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描述约定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E8F811B-BBFD-4306-96B7-5A507FEE6DA6}"/>
              </a:ext>
            </a:extLst>
          </p:cNvPr>
          <p:cNvSpPr/>
          <p:nvPr/>
        </p:nvSpPr>
        <p:spPr>
          <a:xfrm>
            <a:off x="3671949" y="1084462"/>
            <a:ext cx="5698193" cy="46165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zh-CN" sz="2400" dirty="0"/>
              <a:t>采用</a:t>
            </a:r>
            <a:r>
              <a:rPr lang="zh-CN" altLang="zh-CN" sz="2400" dirty="0">
                <a:solidFill>
                  <a:srgbClr val="C00000"/>
                </a:solidFill>
              </a:rPr>
              <a:t>类似于</a:t>
            </a:r>
            <a:r>
              <a:rPr lang="en-US" altLang="zh-CN" sz="2400" dirty="0">
                <a:solidFill>
                  <a:srgbClr val="C00000"/>
                </a:solidFill>
              </a:rPr>
              <a:t>C/C++</a:t>
            </a:r>
            <a:r>
              <a:rPr lang="zh-CN" altLang="zh-CN" sz="2400" dirty="0">
                <a:solidFill>
                  <a:srgbClr val="C00000"/>
                </a:solidFill>
              </a:rPr>
              <a:t>语言的伪代码</a:t>
            </a:r>
            <a:r>
              <a:rPr lang="zh-CN" altLang="zh-CN" sz="2400" dirty="0"/>
              <a:t>描述法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07" y="250689"/>
            <a:ext cx="3044372" cy="135453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43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5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45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5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00"/>
                            </p:stCondLst>
                            <p:childTnLst>
                              <p:par>
                                <p:cTn id="7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300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65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0" grpId="0"/>
      <p:bldP spid="32" grpId="0"/>
      <p:bldP spid="34" grpId="0"/>
      <p:bldP spid="8" grpId="0" animBg="1"/>
      <p:bldP spid="10" grpId="0" animBg="1"/>
      <p:bldP spid="15" grpId="0" animBg="1"/>
      <p:bldP spid="7" grpId="0" animBg="1"/>
      <p:bldP spid="9" grpId="0" animBg="1"/>
      <p:bldP spid="16" grpId="0" animBg="1"/>
      <p:bldP spid="39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6"/>
          <p:cNvSpPr/>
          <p:nvPr/>
        </p:nvSpPr>
        <p:spPr>
          <a:xfrm flipH="1">
            <a:off x="7665495" y="3367961"/>
            <a:ext cx="864672" cy="251628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896" h="720809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0309" y="33334"/>
                  <a:pt x="589714" y="112518"/>
                </a:cubicBezTo>
                <a:lnTo>
                  <a:pt x="841896" y="720809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055586" y="3051728"/>
            <a:ext cx="1872208" cy="1872208"/>
            <a:chOff x="6055586" y="3051728"/>
            <a:chExt cx="1872208" cy="1872208"/>
          </a:xfrm>
        </p:grpSpPr>
        <p:grpSp>
          <p:nvGrpSpPr>
            <p:cNvPr id="67" name="组合 66"/>
            <p:cNvGrpSpPr/>
            <p:nvPr/>
          </p:nvGrpSpPr>
          <p:grpSpPr>
            <a:xfrm>
              <a:off x="6055586" y="3051728"/>
              <a:ext cx="1872208" cy="1872208"/>
              <a:chOff x="6055586" y="3051728"/>
              <a:chExt cx="1872208" cy="1872208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6055586" y="3051728"/>
                <a:ext cx="1872208" cy="1872208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6371819" y="3367961"/>
                <a:ext cx="1239742" cy="123974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441134" y="3437277"/>
                <a:ext cx="1101112" cy="1101110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548994" y="3545136"/>
                <a:ext cx="885392" cy="885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68" name="TextBox 39"/>
            <p:cNvSpPr txBox="1"/>
            <p:nvPr/>
          </p:nvSpPr>
          <p:spPr>
            <a:xfrm flipH="1">
              <a:off x="6532511" y="3664667"/>
              <a:ext cx="918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accent2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cs typeface="Times New Roman" pitchFamily="18" charset="0"/>
                </a:rPr>
                <a:t>02</a:t>
              </a:r>
              <a:endPara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cs typeface="Times New Roman" pitchFamily="18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129707" y="1917416"/>
            <a:ext cx="1570935" cy="1570935"/>
            <a:chOff x="5129707" y="1917416"/>
            <a:chExt cx="1570935" cy="1570935"/>
          </a:xfrm>
        </p:grpSpPr>
        <p:grpSp>
          <p:nvGrpSpPr>
            <p:cNvPr id="74" name="组合 73"/>
            <p:cNvGrpSpPr/>
            <p:nvPr/>
          </p:nvGrpSpPr>
          <p:grpSpPr>
            <a:xfrm>
              <a:off x="5129707" y="1917416"/>
              <a:ext cx="1570935" cy="1570935"/>
              <a:chOff x="5129707" y="1917416"/>
              <a:chExt cx="1570935" cy="1570935"/>
            </a:xfrm>
          </p:grpSpPr>
          <p:sp>
            <p:nvSpPr>
              <p:cNvPr id="76" name="任意多边形 75"/>
              <p:cNvSpPr/>
              <p:nvPr/>
            </p:nvSpPr>
            <p:spPr>
              <a:xfrm>
                <a:off x="5129707" y="1917416"/>
                <a:ext cx="1570935" cy="157093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395053" y="2182762"/>
                <a:ext cx="1040244" cy="1040244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453213" y="2240923"/>
                <a:ext cx="923923" cy="92392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43716" y="2331425"/>
                <a:ext cx="742916" cy="742916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75" name="TextBox 39"/>
            <p:cNvSpPr txBox="1"/>
            <p:nvPr/>
          </p:nvSpPr>
          <p:spPr>
            <a:xfrm flipH="1">
              <a:off x="5529886" y="2422715"/>
              <a:ext cx="770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accent3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cs typeface="Times New Roman" pitchFamily="18" charset="0"/>
                </a:rPr>
                <a:t>03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cs typeface="Times New Roman" pitchFamily="18" charset="0"/>
              </a:endParaRPr>
            </a:p>
          </p:txBody>
        </p:sp>
      </p:grpSp>
      <p:sp>
        <p:nvSpPr>
          <p:cNvPr id="80" name="圆角矩形 6"/>
          <p:cNvSpPr/>
          <p:nvPr/>
        </p:nvSpPr>
        <p:spPr>
          <a:xfrm>
            <a:off x="4386678" y="1950360"/>
            <a:ext cx="950214" cy="396583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896" h="720809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0309" y="33334"/>
                  <a:pt x="589714" y="112518"/>
                </a:cubicBezTo>
                <a:lnTo>
                  <a:pt x="841896" y="720809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625601" y="1701976"/>
            <a:ext cx="271442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第三步“算法分析”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1454150" y="2090850"/>
            <a:ext cx="288587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ym typeface="微软雅黑" pitchFamily="34" charset="-122"/>
              </a:rPr>
              <a:t>对执行该算法所消耗的计算机资源进行估算，最重要的是时间和空间资源。</a:t>
            </a:r>
          </a:p>
        </p:txBody>
      </p:sp>
      <p:sp>
        <p:nvSpPr>
          <p:cNvPr id="83" name="圆角矩形 6"/>
          <p:cNvSpPr/>
          <p:nvPr/>
        </p:nvSpPr>
        <p:spPr>
          <a:xfrm>
            <a:off x="3482911" y="4771070"/>
            <a:ext cx="503012" cy="0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589714"/>
              <a:gd name="connsiteY0" fmla="*/ 0 h 112517"/>
              <a:gd name="connsiteX1" fmla="*/ 445672 w 589714"/>
              <a:gd name="connsiteY1" fmla="*/ 0 h 112517"/>
              <a:gd name="connsiteX2" fmla="*/ 589714 w 589714"/>
              <a:gd name="connsiteY2" fmla="*/ 112518 h 112517"/>
              <a:gd name="connsiteX0" fmla="*/ 0 w 445672"/>
              <a:gd name="connsiteY0" fmla="*/ 0 h 0"/>
              <a:gd name="connsiteX1" fmla="*/ 445672 w 4456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672">
                <a:moveTo>
                  <a:pt x="0" y="0"/>
                </a:moveTo>
                <a:lnTo>
                  <a:pt x="445672" y="0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08000" y="4522686"/>
            <a:ext cx="292825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第一步“问题分析”</a:t>
            </a: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982543" y="4911560"/>
            <a:ext cx="2453716" cy="127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ym typeface="微软雅黑" pitchFamily="34" charset="-122"/>
              </a:rPr>
              <a:t>对问题进行认真分析后，确认问题中数据的逻辑结构和问题的基本功</a:t>
            </a:r>
            <a:r>
              <a:rPr lang="zh-CN" altLang="en-US" sz="1600">
                <a:sym typeface="微软雅黑" pitchFamily="34" charset="-122"/>
              </a:rPr>
              <a:t>能，</a:t>
            </a:r>
            <a:r>
              <a:rPr lang="zh-CN" altLang="en-US" sz="1600"/>
              <a:t>并用数学语言加以描述</a:t>
            </a:r>
            <a:r>
              <a:rPr lang="zh-CN" altLang="en-US" sz="1600">
                <a:sym typeface="微软雅黑" pitchFamily="34" charset="-122"/>
              </a:rPr>
              <a:t>。</a:t>
            </a:r>
            <a:endParaRPr lang="zh-CN" altLang="en-US" sz="1600" dirty="0">
              <a:sym typeface="微软雅黑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908424" y="3737834"/>
            <a:ext cx="2403521" cy="2403521"/>
            <a:chOff x="3908424" y="3737834"/>
            <a:chExt cx="2403521" cy="2403521"/>
          </a:xfrm>
        </p:grpSpPr>
        <p:grpSp>
          <p:nvGrpSpPr>
            <p:cNvPr id="87" name="组合 86"/>
            <p:cNvGrpSpPr/>
            <p:nvPr/>
          </p:nvGrpSpPr>
          <p:grpSpPr>
            <a:xfrm>
              <a:off x="3908424" y="3737834"/>
              <a:ext cx="2403521" cy="2403521"/>
              <a:chOff x="3908424" y="3737834"/>
              <a:chExt cx="2403521" cy="2403521"/>
            </a:xfrm>
          </p:grpSpPr>
          <p:sp>
            <p:nvSpPr>
              <p:cNvPr id="89" name="任意多边形 88"/>
              <p:cNvSpPr/>
              <p:nvPr/>
            </p:nvSpPr>
            <p:spPr>
              <a:xfrm>
                <a:off x="3908424" y="3737834"/>
                <a:ext cx="2403521" cy="2403521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314401" y="4143811"/>
                <a:ext cx="1591568" cy="1591568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4403386" y="4232798"/>
                <a:ext cx="1413596" cy="141359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4541856" y="4371266"/>
                <a:ext cx="1136657" cy="1136657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TextBox 39"/>
            <p:cNvSpPr txBox="1"/>
            <p:nvPr/>
          </p:nvSpPr>
          <p:spPr>
            <a:xfrm flipH="1">
              <a:off x="4520695" y="4554874"/>
              <a:ext cx="117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Impact" panose="020B0806030902050204" pitchFamily="34" charset="0"/>
                  <a:cs typeface="Times New Roman" pitchFamily="18" charset="0"/>
                </a:rPr>
                <a:t>01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cs typeface="Times New Roman" pitchFamily="18" charset="0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8602061" y="3144046"/>
            <a:ext cx="302097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第二步“算法设计”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8756362" y="3580584"/>
            <a:ext cx="2802259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ym typeface="微软雅黑" pitchFamily="34" charset="-122"/>
              </a:rPr>
              <a:t>根据数学模型，设计出求解该问题的计算机求解算法。证明算法对一切合法输入均能在有限次计算后产生正确输出。</a:t>
            </a:r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3234489" y="418828"/>
            <a:ext cx="57230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1.2.3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一个简单问题的求解过程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28564" y="1530351"/>
            <a:ext cx="1705230" cy="1699834"/>
            <a:chOff x="5129707" y="1917416"/>
            <a:chExt cx="1570935" cy="1570935"/>
          </a:xfrm>
        </p:grpSpPr>
        <p:grpSp>
          <p:nvGrpSpPr>
            <p:cNvPr id="34" name="组合 33"/>
            <p:cNvGrpSpPr/>
            <p:nvPr/>
          </p:nvGrpSpPr>
          <p:grpSpPr>
            <a:xfrm>
              <a:off x="5129707" y="1917416"/>
              <a:ext cx="1570935" cy="1570935"/>
              <a:chOff x="5129707" y="1917416"/>
              <a:chExt cx="1570935" cy="1570935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5129707" y="1917416"/>
                <a:ext cx="1570935" cy="157093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4C4C4"/>
                  </a:gs>
                  <a:gs pos="68000">
                    <a:sysClr val="window" lastClr="FFFFFF">
                      <a:lumMod val="95000"/>
                      <a:shade val="100000"/>
                      <a:satMod val="115000"/>
                    </a:sysClr>
                  </a:gs>
                </a:gsLst>
                <a:lin ang="16200000" scaled="1"/>
                <a:tileRect/>
              </a:gradFill>
              <a:ln w="1905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prstDash val="solid"/>
              </a:ln>
              <a:effectLst>
                <a:outerShdw blurRad="114300" dist="50800" dir="10800000" sx="101000" sy="101000" algn="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/>
            </p:spPr>
            <p:txBody>
              <a:bodyPr spcFirstLastPara="0" vert="horz" wrap="square" lIns="501445" tIns="575655" rIns="501445" bIns="614746" numCol="1" spcCol="1270" anchor="ctr" anchorCtr="0">
                <a:noAutofit/>
              </a:bodyPr>
              <a:lstStyle/>
              <a:p>
                <a:pPr marL="0" marR="0" lvl="0" indent="0" algn="ctr" defTabSz="182245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395053" y="2182762"/>
                <a:ext cx="1040244" cy="1040244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453213" y="2240923"/>
                <a:ext cx="923923" cy="923921"/>
              </a:xfrm>
              <a:prstGeom prst="ellipse">
                <a:avLst/>
              </a:prstGeom>
              <a:solidFill>
                <a:schemeClr val="accent6"/>
              </a:solidFill>
              <a:ln w="25400" cap="flat" cmpd="sng" algn="ctr">
                <a:noFill/>
                <a:prstDash val="solid"/>
              </a:ln>
              <a:effectLst>
                <a:innerShdw blurRad="139700" dist="50800" dir="13500000">
                  <a:prstClr val="black">
                    <a:alpha val="45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5543716" y="2331425"/>
                <a:ext cx="742916" cy="742916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5" name="TextBox 39"/>
            <p:cNvSpPr txBox="1"/>
            <p:nvPr/>
          </p:nvSpPr>
          <p:spPr>
            <a:xfrm flipH="1">
              <a:off x="5529886" y="2422715"/>
              <a:ext cx="770577" cy="54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>
                  <a:solidFill>
                    <a:schemeClr val="accent6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  <a:cs typeface="Times New Roman" pitchFamily="18" charset="0"/>
                </a:rPr>
                <a:t>04</a:t>
              </a:r>
              <a:endParaRPr kumimoji="0" lang="zh-CN" alt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cs typeface="Times New Roman" pitchFamily="18" charset="0"/>
              </a:endParaRPr>
            </a:p>
          </p:txBody>
        </p:sp>
      </p:grpSp>
      <p:sp>
        <p:nvSpPr>
          <p:cNvPr id="40" name="圆角矩形 6"/>
          <p:cNvSpPr/>
          <p:nvPr/>
        </p:nvSpPr>
        <p:spPr>
          <a:xfrm flipH="1">
            <a:off x="7650297" y="1392575"/>
            <a:ext cx="879870" cy="308874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58190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  <a:gd name="connsiteX0" fmla="*/ 0 w 841896"/>
              <a:gd name="connsiteY0" fmla="*/ 0 h 720809"/>
              <a:gd name="connsiteX1" fmla="*/ 445672 w 841896"/>
              <a:gd name="connsiteY1" fmla="*/ 0 h 720809"/>
              <a:gd name="connsiteX2" fmla="*/ 589714 w 841896"/>
              <a:gd name="connsiteY2" fmla="*/ 112518 h 720809"/>
              <a:gd name="connsiteX3" fmla="*/ 841896 w 841896"/>
              <a:gd name="connsiteY3" fmla="*/ 720809 h 72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896" h="720809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0309" y="33334"/>
                  <a:pt x="589714" y="112518"/>
                </a:cubicBezTo>
                <a:lnTo>
                  <a:pt x="841896" y="720809"/>
                </a:lnTo>
              </a:path>
            </a:pathLst>
          </a:custGeom>
          <a:ln w="12700">
            <a:solidFill>
              <a:schemeClr val="bg2">
                <a:lumMod val="2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37642" y="1158339"/>
            <a:ext cx="302097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第四步“算法实现”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691943" y="1594877"/>
            <a:ext cx="2931097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ym typeface="微软雅黑" pitchFamily="34" charset="-122"/>
              </a:rPr>
              <a:t>将算法正确地编写成机器语言程序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00642" y="5307029"/>
            <a:ext cx="4457318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算法是一种解决问题的一般性方法。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一个算法能够求解某一个问题，但不是仅求解某一个问题的一个或几个实例，而是对一系列紧密相关问题都能够进行求解。</a:t>
            </a:r>
          </a:p>
        </p:txBody>
      </p:sp>
    </p:spTree>
    <p:extLst>
      <p:ext uri="{BB962C8B-B14F-4D97-AF65-F5344CB8AC3E}">
        <p14:creationId xmlns:p14="http://schemas.microsoft.com/office/powerpoint/2010/main" val="42055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4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8" presetClass="entr" presetSubtype="3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4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8" presetClass="entr" presetSubtype="9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21600000">
                                      <p:cBhvr>
                                        <p:cTn id="54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21600000">
                                      <p:cBhvr>
                                        <p:cTn id="56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21600000">
                                      <p:cBhvr>
                                        <p:cTn id="5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1" decel="42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21600000">
                                      <p:cBhvr>
                                        <p:cTn id="6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0" grpId="0" animBg="1"/>
      <p:bldP spid="81" grpId="0"/>
      <p:bldP spid="82" grpId="0"/>
      <p:bldP spid="83" grpId="0" animBg="1"/>
      <p:bldP spid="84" grpId="0"/>
      <p:bldP spid="85" grpId="0"/>
      <p:bldP spid="93" grpId="0"/>
      <p:bldP spid="94" grpId="0"/>
      <p:bldP spid="95" grpId="0"/>
      <p:bldP spid="40" grpId="0" animBg="1"/>
      <p:bldP spid="41" grpId="0"/>
      <p:bldP spid="42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3234490" y="418828"/>
            <a:ext cx="57230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1.2.3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一个简单问题的求解过程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266281" y="1319212"/>
            <a:ext cx="5659437" cy="5189537"/>
            <a:chOff x="2627313" y="1700213"/>
            <a:chExt cx="4032250" cy="4754562"/>
          </a:xfrm>
        </p:grpSpPr>
        <p:sp>
          <p:nvSpPr>
            <p:cNvPr id="46" name="Oval 68"/>
            <p:cNvSpPr>
              <a:spLocks noChangeArrowheads="1"/>
            </p:cNvSpPr>
            <p:nvPr/>
          </p:nvSpPr>
          <p:spPr bwMode="auto">
            <a:xfrm>
              <a:off x="3708400" y="1700213"/>
              <a:ext cx="2016125" cy="4318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理解问题</a:t>
              </a:r>
            </a:p>
          </p:txBody>
        </p:sp>
        <p:sp>
          <p:nvSpPr>
            <p:cNvPr id="47" name="Oval 70"/>
            <p:cNvSpPr>
              <a:spLocks noChangeArrowheads="1"/>
            </p:cNvSpPr>
            <p:nvPr/>
          </p:nvSpPr>
          <p:spPr bwMode="auto">
            <a:xfrm>
              <a:off x="3132138" y="2349500"/>
              <a:ext cx="3095625" cy="12239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精确解或近似解</a:t>
              </a:r>
            </a:p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选择数据结构与</a:t>
              </a:r>
            </a:p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算法设计策略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75"/>
            <p:cNvSpPr>
              <a:spLocks noChangeArrowheads="1"/>
            </p:cNvSpPr>
            <p:nvPr/>
          </p:nvSpPr>
          <p:spPr bwMode="auto">
            <a:xfrm>
              <a:off x="3851275" y="3860800"/>
              <a:ext cx="1800225" cy="4333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设计算法</a:t>
              </a:r>
            </a:p>
          </p:txBody>
        </p:sp>
        <p:sp>
          <p:nvSpPr>
            <p:cNvPr id="49" name="Line 76"/>
            <p:cNvSpPr>
              <a:spLocks noChangeShapeType="1"/>
            </p:cNvSpPr>
            <p:nvPr/>
          </p:nvSpPr>
          <p:spPr bwMode="auto">
            <a:xfrm>
              <a:off x="4716463" y="2133600"/>
              <a:ext cx="0" cy="215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78"/>
            <p:cNvSpPr>
              <a:spLocks noChangeShapeType="1"/>
            </p:cNvSpPr>
            <p:nvPr/>
          </p:nvSpPr>
          <p:spPr bwMode="auto">
            <a:xfrm>
              <a:off x="4716463" y="4292600"/>
              <a:ext cx="0" cy="288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Line 81"/>
            <p:cNvSpPr>
              <a:spLocks noChangeShapeType="1"/>
            </p:cNvSpPr>
            <p:nvPr/>
          </p:nvSpPr>
          <p:spPr bwMode="auto">
            <a:xfrm>
              <a:off x="4716463" y="3573463"/>
              <a:ext cx="0" cy="2873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Line 82"/>
            <p:cNvSpPr>
              <a:spLocks noChangeShapeType="1"/>
            </p:cNvSpPr>
            <p:nvPr/>
          </p:nvSpPr>
          <p:spPr bwMode="auto">
            <a:xfrm>
              <a:off x="4716463" y="4978419"/>
              <a:ext cx="0" cy="2873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85"/>
            <p:cNvSpPr>
              <a:spLocks noChangeShapeType="1"/>
            </p:cNvSpPr>
            <p:nvPr/>
          </p:nvSpPr>
          <p:spPr bwMode="auto">
            <a:xfrm>
              <a:off x="4716463" y="5734050"/>
              <a:ext cx="0" cy="2873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86"/>
            <p:cNvSpPr>
              <a:spLocks noChangeShapeType="1"/>
            </p:cNvSpPr>
            <p:nvPr/>
          </p:nvSpPr>
          <p:spPr bwMode="auto">
            <a:xfrm flipH="1">
              <a:off x="2627313" y="2997200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Line 87"/>
            <p:cNvSpPr>
              <a:spLocks noChangeShapeType="1"/>
            </p:cNvSpPr>
            <p:nvPr/>
          </p:nvSpPr>
          <p:spPr bwMode="auto">
            <a:xfrm>
              <a:off x="6227763" y="2924175"/>
              <a:ext cx="43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88"/>
            <p:cNvSpPr>
              <a:spLocks noChangeShapeType="1"/>
            </p:cNvSpPr>
            <p:nvPr/>
          </p:nvSpPr>
          <p:spPr bwMode="auto">
            <a:xfrm>
              <a:off x="2627313" y="2997200"/>
              <a:ext cx="0" cy="1008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Line 89"/>
            <p:cNvSpPr>
              <a:spLocks noChangeShapeType="1"/>
            </p:cNvSpPr>
            <p:nvPr/>
          </p:nvSpPr>
          <p:spPr bwMode="auto">
            <a:xfrm>
              <a:off x="2627313" y="4005263"/>
              <a:ext cx="12239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90"/>
            <p:cNvSpPr>
              <a:spLocks noChangeShapeType="1"/>
            </p:cNvSpPr>
            <p:nvPr/>
          </p:nvSpPr>
          <p:spPr bwMode="auto">
            <a:xfrm>
              <a:off x="6659563" y="2924175"/>
              <a:ext cx="0" cy="108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Line 91"/>
            <p:cNvSpPr>
              <a:spLocks noChangeShapeType="1"/>
            </p:cNvSpPr>
            <p:nvPr/>
          </p:nvSpPr>
          <p:spPr bwMode="auto">
            <a:xfrm flipH="1">
              <a:off x="5651500" y="4005263"/>
              <a:ext cx="10080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Line 92"/>
            <p:cNvSpPr>
              <a:spLocks noChangeShapeType="1"/>
            </p:cNvSpPr>
            <p:nvPr/>
          </p:nvSpPr>
          <p:spPr bwMode="auto">
            <a:xfrm>
              <a:off x="5651500" y="5516563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Line 93"/>
            <p:cNvSpPr>
              <a:spLocks noChangeShapeType="1"/>
            </p:cNvSpPr>
            <p:nvPr/>
          </p:nvSpPr>
          <p:spPr bwMode="auto">
            <a:xfrm flipV="1">
              <a:off x="6156325" y="4005263"/>
              <a:ext cx="0" cy="15113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94"/>
            <p:cNvSpPr>
              <a:spLocks noChangeShapeType="1"/>
            </p:cNvSpPr>
            <p:nvPr/>
          </p:nvSpPr>
          <p:spPr bwMode="auto">
            <a:xfrm>
              <a:off x="3132138" y="4005263"/>
              <a:ext cx="0" cy="7921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95"/>
            <p:cNvSpPr>
              <a:spLocks noChangeShapeType="1"/>
            </p:cNvSpPr>
            <p:nvPr/>
          </p:nvSpPr>
          <p:spPr bwMode="auto">
            <a:xfrm>
              <a:off x="3132138" y="4797425"/>
              <a:ext cx="719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75"/>
            <p:cNvSpPr>
              <a:spLocks noChangeArrowheads="1"/>
            </p:cNvSpPr>
            <p:nvPr/>
          </p:nvSpPr>
          <p:spPr bwMode="auto">
            <a:xfrm>
              <a:off x="3851275" y="4581525"/>
              <a:ext cx="1800225" cy="4333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正确性证明</a:t>
              </a:r>
            </a:p>
          </p:txBody>
        </p:sp>
        <p:sp>
          <p:nvSpPr>
            <p:cNvPr id="65" name="Rectangle 75"/>
            <p:cNvSpPr>
              <a:spLocks noChangeArrowheads="1"/>
            </p:cNvSpPr>
            <p:nvPr/>
          </p:nvSpPr>
          <p:spPr bwMode="auto">
            <a:xfrm>
              <a:off x="3924300" y="5249863"/>
              <a:ext cx="1800225" cy="43338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分析算法</a:t>
              </a:r>
            </a:p>
          </p:txBody>
        </p:sp>
        <p:sp>
          <p:nvSpPr>
            <p:cNvPr id="96" name="Rectangle 75"/>
            <p:cNvSpPr>
              <a:spLocks noChangeArrowheads="1"/>
            </p:cNvSpPr>
            <p:nvPr/>
          </p:nvSpPr>
          <p:spPr bwMode="auto">
            <a:xfrm>
              <a:off x="3924300" y="6021388"/>
              <a:ext cx="1655764" cy="43338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1pPr>
              <a:lvl2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华文隶书" panose="0201080004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3907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根据算法写代码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183226" y="1511893"/>
            <a:ext cx="1825548" cy="18255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457043" y="1762948"/>
            <a:ext cx="12779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03</a:t>
            </a:r>
            <a:endParaRPr lang="zh-CN" altLang="en-US" sz="8000" dirty="0">
              <a:solidFill>
                <a:schemeClr val="bg1"/>
              </a:solidFill>
              <a:effectLst>
                <a:innerShdw blurRad="127000" dist="635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3474720" y="3441556"/>
            <a:ext cx="556768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4400" dirty="0">
                <a:solidFill>
                  <a:schemeClr val="accent3"/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</a:rPr>
              <a:t>算法分析体系及计量</a:t>
            </a:r>
          </a:p>
        </p:txBody>
      </p:sp>
    </p:spTree>
    <p:extLst>
      <p:ext uri="{BB962C8B-B14F-4D97-AF65-F5344CB8AC3E}">
        <p14:creationId xmlns:p14="http://schemas.microsoft.com/office/powerpoint/2010/main" val="2393091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1200000">
            <a:off x="5665030" y="2928153"/>
            <a:ext cx="1028236" cy="16595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sp>
        <p:nvSpPr>
          <p:cNvPr id="4" name="圆角矩形 3"/>
          <p:cNvSpPr/>
          <p:nvPr/>
        </p:nvSpPr>
        <p:spPr>
          <a:xfrm rot="20400000">
            <a:off x="5665028" y="2067206"/>
            <a:ext cx="1028236" cy="16595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grpSp>
        <p:nvGrpSpPr>
          <p:cNvPr id="5" name="组合 4"/>
          <p:cNvGrpSpPr/>
          <p:nvPr/>
        </p:nvGrpSpPr>
        <p:grpSpPr>
          <a:xfrm>
            <a:off x="5116983" y="2238854"/>
            <a:ext cx="728904" cy="729030"/>
            <a:chOff x="5054033" y="1695602"/>
            <a:chExt cx="765599" cy="765732"/>
          </a:xfrm>
        </p:grpSpPr>
        <p:sp>
          <p:nvSpPr>
            <p:cNvPr id="10" name="椭圆 27"/>
            <p:cNvSpPr>
              <a:spLocks noChangeArrowheads="1"/>
            </p:cNvSpPr>
            <p:nvPr/>
          </p:nvSpPr>
          <p:spPr bwMode="auto">
            <a:xfrm>
              <a:off x="5054033" y="1695602"/>
              <a:ext cx="765599" cy="765732"/>
            </a:xfrm>
            <a:prstGeom prst="roundRect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zh-CN" sz="2600">
                <a:solidFill>
                  <a:srgbClr val="000000"/>
                </a:solidFill>
                <a:latin typeface="굴림" charset="-127"/>
                <a:ea typeface="굴림" charset="-127"/>
                <a:sym typeface="微软雅黑" pitchFamily="34" charset="-122"/>
              </a:endParaRPr>
            </a:p>
          </p:txBody>
        </p:sp>
        <p:sp>
          <p:nvSpPr>
            <p:cNvPr id="13" name="椭圆 28"/>
            <p:cNvSpPr>
              <a:spLocks noChangeArrowheads="1"/>
            </p:cNvSpPr>
            <p:nvPr/>
          </p:nvSpPr>
          <p:spPr bwMode="auto">
            <a:xfrm>
              <a:off x="5139119" y="1780703"/>
              <a:ext cx="595426" cy="595530"/>
            </a:xfrm>
            <a:prstGeom prst="roundRect">
              <a:avLst/>
            </a:prstGeom>
            <a:gradFill rotWithShape="1">
              <a:gsLst>
                <a:gs pos="93000">
                  <a:srgbClr val="ECECEC"/>
                </a:gs>
                <a:gs pos="66000">
                  <a:srgbClr val="F9F9F9"/>
                </a:gs>
                <a:gs pos="0">
                  <a:srgbClr val="D3D3D3"/>
                </a:gs>
              </a:gsLst>
              <a:lin ang="42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latinLnBrk="1"/>
              <a:r>
                <a:rPr kumimoji="1" lang="en-US" altLang="zh-CN" sz="2600" dirty="0">
                  <a:solidFill>
                    <a:schemeClr val="accent2"/>
                  </a:solidFill>
                  <a:latin typeface="Impact" panose="020B0806030902050204" pitchFamily="34" charset="0"/>
                  <a:ea typeface="굴림" charset="-127"/>
                  <a:sym typeface="微软雅黑" pitchFamily="34" charset="-122"/>
                </a:rPr>
                <a:t>01</a:t>
              </a:r>
              <a:endParaRPr kumimoji="1" lang="zh-CN" altLang="zh-CN" sz="2600" dirty="0">
                <a:solidFill>
                  <a:schemeClr val="accent2"/>
                </a:solidFill>
                <a:latin typeface="Impact" panose="020B0806030902050204" pitchFamily="34" charset="0"/>
                <a:ea typeface="굴림" charset="-127"/>
                <a:sym typeface="微软雅黑" pitchFamily="34" charset="-122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 rot="20400000">
            <a:off x="5665027" y="3764226"/>
            <a:ext cx="1028236" cy="16595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</p:txBody>
      </p:sp>
      <p:grpSp>
        <p:nvGrpSpPr>
          <p:cNvPr id="20" name="组合 19"/>
          <p:cNvGrpSpPr/>
          <p:nvPr/>
        </p:nvGrpSpPr>
        <p:grpSpPr>
          <a:xfrm>
            <a:off x="5116982" y="3908392"/>
            <a:ext cx="728904" cy="729030"/>
            <a:chOff x="5054033" y="1695602"/>
            <a:chExt cx="765599" cy="765732"/>
          </a:xfrm>
        </p:grpSpPr>
        <p:sp>
          <p:nvSpPr>
            <p:cNvPr id="21" name="椭圆 27"/>
            <p:cNvSpPr>
              <a:spLocks noChangeArrowheads="1"/>
            </p:cNvSpPr>
            <p:nvPr/>
          </p:nvSpPr>
          <p:spPr bwMode="auto">
            <a:xfrm>
              <a:off x="5054033" y="1695602"/>
              <a:ext cx="765599" cy="765732"/>
            </a:xfrm>
            <a:prstGeom prst="roundRect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zh-CN" sz="2600">
                <a:solidFill>
                  <a:srgbClr val="000000"/>
                </a:solidFill>
                <a:latin typeface="굴림" charset="-127"/>
                <a:ea typeface="굴림" charset="-127"/>
                <a:sym typeface="微软雅黑" pitchFamily="34" charset="-122"/>
              </a:endParaRPr>
            </a:p>
          </p:txBody>
        </p:sp>
        <p:sp>
          <p:nvSpPr>
            <p:cNvPr id="22" name="椭圆 28"/>
            <p:cNvSpPr>
              <a:spLocks noChangeArrowheads="1"/>
            </p:cNvSpPr>
            <p:nvPr/>
          </p:nvSpPr>
          <p:spPr bwMode="auto">
            <a:xfrm>
              <a:off x="5139119" y="1780703"/>
              <a:ext cx="595426" cy="595530"/>
            </a:xfrm>
            <a:prstGeom prst="roundRect">
              <a:avLst/>
            </a:prstGeom>
            <a:gradFill rotWithShape="1">
              <a:gsLst>
                <a:gs pos="93000">
                  <a:srgbClr val="ECECEC"/>
                </a:gs>
                <a:gs pos="66000">
                  <a:srgbClr val="F9F9F9"/>
                </a:gs>
                <a:gs pos="0">
                  <a:srgbClr val="D3D3D3"/>
                </a:gs>
              </a:gsLst>
              <a:lin ang="42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latinLnBrk="1"/>
              <a:r>
                <a:rPr kumimoji="1" lang="en-US" altLang="zh-CN" sz="2600" dirty="0">
                  <a:solidFill>
                    <a:schemeClr val="accent4"/>
                  </a:solidFill>
                  <a:latin typeface="Impact" panose="020B0806030902050204" pitchFamily="34" charset="0"/>
                  <a:ea typeface="굴림" charset="-127"/>
                  <a:sym typeface="微软雅黑" pitchFamily="34" charset="-122"/>
                </a:rPr>
                <a:t>03</a:t>
              </a:r>
              <a:endParaRPr kumimoji="1" lang="zh-CN" altLang="zh-CN" sz="2600" dirty="0">
                <a:solidFill>
                  <a:schemeClr val="accent4"/>
                </a:solidFill>
                <a:latin typeface="Impact" panose="020B0806030902050204" pitchFamily="34" charset="0"/>
                <a:ea typeface="굴림" charset="-127"/>
                <a:sym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49914" y="3061886"/>
            <a:ext cx="728904" cy="729030"/>
            <a:chOff x="5054033" y="1695602"/>
            <a:chExt cx="765599" cy="765732"/>
          </a:xfrm>
        </p:grpSpPr>
        <p:sp>
          <p:nvSpPr>
            <p:cNvPr id="16" name="椭圆 27"/>
            <p:cNvSpPr>
              <a:spLocks noChangeArrowheads="1"/>
            </p:cNvSpPr>
            <p:nvPr/>
          </p:nvSpPr>
          <p:spPr bwMode="auto">
            <a:xfrm>
              <a:off x="5054033" y="1695602"/>
              <a:ext cx="765599" cy="765732"/>
            </a:xfrm>
            <a:prstGeom prst="roundRect">
              <a:avLst/>
            </a:prstGeom>
            <a:gradFill rotWithShape="1">
              <a:gsLst>
                <a:gs pos="63000">
                  <a:srgbClr val="ECECEC"/>
                </a:gs>
                <a:gs pos="100000">
                  <a:srgbClr val="F7F7F7"/>
                </a:gs>
                <a:gs pos="9000">
                  <a:srgbClr val="BEBEBE"/>
                </a:gs>
              </a:gsLst>
              <a:lin ang="78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72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zh-CN" sz="2600">
                <a:solidFill>
                  <a:srgbClr val="000000"/>
                </a:solidFill>
                <a:latin typeface="굴림" charset="-127"/>
                <a:ea typeface="굴림" charset="-127"/>
                <a:sym typeface="微软雅黑" pitchFamily="34" charset="-122"/>
              </a:endParaRPr>
            </a:p>
          </p:txBody>
        </p:sp>
        <p:sp>
          <p:nvSpPr>
            <p:cNvPr id="17" name="椭圆 28"/>
            <p:cNvSpPr>
              <a:spLocks noChangeArrowheads="1"/>
            </p:cNvSpPr>
            <p:nvPr/>
          </p:nvSpPr>
          <p:spPr bwMode="auto">
            <a:xfrm>
              <a:off x="5139119" y="1780703"/>
              <a:ext cx="595426" cy="595530"/>
            </a:xfrm>
            <a:prstGeom prst="roundRect">
              <a:avLst/>
            </a:prstGeom>
            <a:gradFill rotWithShape="1">
              <a:gsLst>
                <a:gs pos="93000">
                  <a:srgbClr val="ECECEC"/>
                </a:gs>
                <a:gs pos="66000">
                  <a:srgbClr val="F9F9F9"/>
                </a:gs>
                <a:gs pos="0">
                  <a:srgbClr val="D3D3D3"/>
                </a:gs>
              </a:gsLst>
              <a:lin ang="42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algn="ctr" latinLnBrk="1"/>
              <a:r>
                <a:rPr kumimoji="1" lang="en-US" altLang="zh-CN" sz="2600" dirty="0">
                  <a:solidFill>
                    <a:schemeClr val="accent3"/>
                  </a:solidFill>
                  <a:latin typeface="Impact" panose="020B0806030902050204" pitchFamily="34" charset="0"/>
                  <a:ea typeface="굴림" charset="-127"/>
                  <a:sym typeface="微软雅黑" pitchFamily="34" charset="-122"/>
                </a:rPr>
                <a:t>02</a:t>
              </a:r>
              <a:endParaRPr kumimoji="1" lang="zh-CN" altLang="zh-CN" sz="2600" dirty="0">
                <a:solidFill>
                  <a:schemeClr val="accent3"/>
                </a:solidFill>
                <a:latin typeface="Impact" panose="020B0806030902050204" pitchFamily="34" charset="0"/>
                <a:ea typeface="굴림" charset="-127"/>
                <a:sym typeface="微软雅黑" pitchFamily="34" charset="-122"/>
              </a:endParaRPr>
            </a:p>
          </p:txBody>
        </p:sp>
      </p:grpSp>
      <p:sp>
        <p:nvSpPr>
          <p:cNvPr id="46" name="任意多边形 45"/>
          <p:cNvSpPr>
            <a:spLocks noChangeAspect="1"/>
          </p:cNvSpPr>
          <p:nvPr/>
        </p:nvSpPr>
        <p:spPr>
          <a:xfrm>
            <a:off x="10082377" y="3208147"/>
            <a:ext cx="402905" cy="260911"/>
          </a:xfrm>
          <a:custGeom>
            <a:avLst/>
            <a:gdLst>
              <a:gd name="connsiteX0" fmla="*/ 394600 w 789200"/>
              <a:gd name="connsiteY0" fmla="*/ 127591 h 511064"/>
              <a:gd name="connsiteX1" fmla="*/ 538741 w 789200"/>
              <a:gd name="connsiteY1" fmla="*/ 255532 h 511064"/>
              <a:gd name="connsiteX2" fmla="*/ 394600 w 789200"/>
              <a:gd name="connsiteY2" fmla="*/ 383473 h 511064"/>
              <a:gd name="connsiteX3" fmla="*/ 250459 w 789200"/>
              <a:gd name="connsiteY3" fmla="*/ 255532 h 511064"/>
              <a:gd name="connsiteX4" fmla="*/ 394600 w 789200"/>
              <a:gd name="connsiteY4" fmla="*/ 127591 h 511064"/>
              <a:gd name="connsiteX5" fmla="*/ 394600 w 789200"/>
              <a:gd name="connsiteY5" fmla="*/ 70132 h 511064"/>
              <a:gd name="connsiteX6" fmla="*/ 193000 w 789200"/>
              <a:gd name="connsiteY6" fmla="*/ 255532 h 511064"/>
              <a:gd name="connsiteX7" fmla="*/ 394600 w 789200"/>
              <a:gd name="connsiteY7" fmla="*/ 440932 h 511064"/>
              <a:gd name="connsiteX8" fmla="*/ 596200 w 789200"/>
              <a:gd name="connsiteY8" fmla="*/ 255532 h 511064"/>
              <a:gd name="connsiteX9" fmla="*/ 394600 w 789200"/>
              <a:gd name="connsiteY9" fmla="*/ 70132 h 511064"/>
              <a:gd name="connsiteX10" fmla="*/ 394600 w 789200"/>
              <a:gd name="connsiteY10" fmla="*/ 0 h 511064"/>
              <a:gd name="connsiteX11" fmla="*/ 754314 w 789200"/>
              <a:gd name="connsiteY11" fmla="*/ 191258 h 511064"/>
              <a:gd name="connsiteX12" fmla="*/ 789200 w 789200"/>
              <a:gd name="connsiteY12" fmla="*/ 255532 h 511064"/>
              <a:gd name="connsiteX13" fmla="*/ 754314 w 789200"/>
              <a:gd name="connsiteY13" fmla="*/ 319806 h 511064"/>
              <a:gd name="connsiteX14" fmla="*/ 394600 w 789200"/>
              <a:gd name="connsiteY14" fmla="*/ 511064 h 511064"/>
              <a:gd name="connsiteX15" fmla="*/ 34886 w 789200"/>
              <a:gd name="connsiteY15" fmla="*/ 319806 h 511064"/>
              <a:gd name="connsiteX16" fmla="*/ 0 w 789200"/>
              <a:gd name="connsiteY16" fmla="*/ 255532 h 511064"/>
              <a:gd name="connsiteX17" fmla="*/ 34886 w 789200"/>
              <a:gd name="connsiteY17" fmla="*/ 191258 h 511064"/>
              <a:gd name="connsiteX18" fmla="*/ 394600 w 789200"/>
              <a:gd name="connsiteY18" fmla="*/ 0 h 51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9200" h="511064">
                <a:moveTo>
                  <a:pt x="394600" y="127591"/>
                </a:moveTo>
                <a:cubicBezTo>
                  <a:pt x="474207" y="127591"/>
                  <a:pt x="538741" y="184872"/>
                  <a:pt x="538741" y="255532"/>
                </a:cubicBezTo>
                <a:cubicBezTo>
                  <a:pt x="538741" y="326192"/>
                  <a:pt x="474207" y="383473"/>
                  <a:pt x="394600" y="383473"/>
                </a:cubicBezTo>
                <a:cubicBezTo>
                  <a:pt x="314993" y="383473"/>
                  <a:pt x="250459" y="326192"/>
                  <a:pt x="250459" y="255532"/>
                </a:cubicBezTo>
                <a:cubicBezTo>
                  <a:pt x="250459" y="184872"/>
                  <a:pt x="314993" y="127591"/>
                  <a:pt x="394600" y="127591"/>
                </a:cubicBezTo>
                <a:close/>
                <a:moveTo>
                  <a:pt x="394600" y="70132"/>
                </a:moveTo>
                <a:cubicBezTo>
                  <a:pt x="283259" y="70132"/>
                  <a:pt x="193000" y="153138"/>
                  <a:pt x="193000" y="255532"/>
                </a:cubicBezTo>
                <a:cubicBezTo>
                  <a:pt x="193000" y="357926"/>
                  <a:pt x="283259" y="440932"/>
                  <a:pt x="394600" y="440932"/>
                </a:cubicBezTo>
                <a:cubicBezTo>
                  <a:pt x="505941" y="440932"/>
                  <a:pt x="596200" y="357926"/>
                  <a:pt x="596200" y="255532"/>
                </a:cubicBezTo>
                <a:cubicBezTo>
                  <a:pt x="596200" y="153138"/>
                  <a:pt x="505941" y="70132"/>
                  <a:pt x="394600" y="70132"/>
                </a:cubicBezTo>
                <a:close/>
                <a:moveTo>
                  <a:pt x="394600" y="0"/>
                </a:moveTo>
                <a:cubicBezTo>
                  <a:pt x="544338" y="0"/>
                  <a:pt x="676357" y="75867"/>
                  <a:pt x="754314" y="191258"/>
                </a:cubicBezTo>
                <a:lnTo>
                  <a:pt x="789200" y="255532"/>
                </a:lnTo>
                <a:lnTo>
                  <a:pt x="754314" y="319806"/>
                </a:lnTo>
                <a:cubicBezTo>
                  <a:pt x="676357" y="435197"/>
                  <a:pt x="544338" y="511064"/>
                  <a:pt x="394600" y="511064"/>
                </a:cubicBezTo>
                <a:cubicBezTo>
                  <a:pt x="244862" y="511064"/>
                  <a:pt x="112843" y="435197"/>
                  <a:pt x="34886" y="319806"/>
                </a:cubicBezTo>
                <a:lnTo>
                  <a:pt x="0" y="255532"/>
                </a:lnTo>
                <a:lnTo>
                  <a:pt x="34886" y="191258"/>
                </a:lnTo>
                <a:cubicBezTo>
                  <a:pt x="112843" y="75867"/>
                  <a:pt x="244862" y="0"/>
                  <a:pt x="39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449914" y="1376208"/>
            <a:ext cx="728904" cy="729030"/>
            <a:chOff x="6449914" y="1312040"/>
            <a:chExt cx="728904" cy="729030"/>
          </a:xfrm>
        </p:grpSpPr>
        <p:grpSp>
          <p:nvGrpSpPr>
            <p:cNvPr id="9" name="组合 8"/>
            <p:cNvGrpSpPr/>
            <p:nvPr/>
          </p:nvGrpSpPr>
          <p:grpSpPr>
            <a:xfrm>
              <a:off x="6449914" y="1312040"/>
              <a:ext cx="728904" cy="729030"/>
              <a:chOff x="3495062" y="2195423"/>
              <a:chExt cx="1741709" cy="1742012"/>
            </a:xfrm>
          </p:grpSpPr>
          <p:sp>
            <p:nvSpPr>
              <p:cNvPr id="11" name="椭圆 27"/>
              <p:cNvSpPr>
                <a:spLocks noChangeArrowheads="1"/>
              </p:cNvSpPr>
              <p:nvPr/>
            </p:nvSpPr>
            <p:spPr bwMode="auto">
              <a:xfrm>
                <a:off x="3495062" y="2195423"/>
                <a:ext cx="1741709" cy="1742012"/>
              </a:xfrm>
              <a:prstGeom prst="roundRect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9000">
                    <a:srgbClr val="BEBEBE"/>
                  </a:gs>
                </a:gsLst>
                <a:lin ang="78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7800000" scaled="0"/>
                </a:gradFill>
              </a:ln>
              <a:effectLst>
                <a:outerShdw blurRad="203200" dist="127000" dir="7200000" sx="102000" sy="102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zh-CN" sz="2600">
                  <a:solidFill>
                    <a:srgbClr val="000000"/>
                  </a:solidFill>
                  <a:latin typeface="굴림" charset="-127"/>
                  <a:ea typeface="굴림" charset="-127"/>
                  <a:sym typeface="微软雅黑" pitchFamily="34" charset="-122"/>
                </a:endParaRPr>
              </a:p>
            </p:txBody>
          </p:sp>
          <p:sp>
            <p:nvSpPr>
              <p:cNvPr id="12" name="椭圆 28"/>
              <p:cNvSpPr>
                <a:spLocks noChangeArrowheads="1"/>
              </p:cNvSpPr>
              <p:nvPr/>
            </p:nvSpPr>
            <p:spPr bwMode="auto">
              <a:xfrm>
                <a:off x="3688630" y="2389025"/>
                <a:ext cx="1354572" cy="135480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spcBef>
                    <a:spcPct val="0"/>
                  </a:spcBef>
                  <a:buFont typeface="Arial" charset="0"/>
                  <a:buNone/>
                </a:pPr>
                <a:endParaRPr lang="zh-CN" altLang="zh-CN" sz="26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48" name="Freeform 102"/>
            <p:cNvSpPr>
              <a:spLocks/>
            </p:cNvSpPr>
            <p:nvPr/>
          </p:nvSpPr>
          <p:spPr bwMode="auto">
            <a:xfrm>
              <a:off x="6609297" y="1512518"/>
              <a:ext cx="384009" cy="337047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206"/>
          <p:cNvSpPr>
            <a:spLocks noChangeAspect="1"/>
          </p:cNvSpPr>
          <p:nvPr/>
        </p:nvSpPr>
        <p:spPr bwMode="auto">
          <a:xfrm>
            <a:off x="1796269" y="2388767"/>
            <a:ext cx="237621" cy="365547"/>
          </a:xfrm>
          <a:custGeom>
            <a:avLst/>
            <a:gdLst>
              <a:gd name="T0" fmla="*/ 56 w 133"/>
              <a:gd name="T1" fmla="*/ 0 h 246"/>
              <a:gd name="T2" fmla="*/ 121 w 133"/>
              <a:gd name="T3" fmla="*/ 0 h 246"/>
              <a:gd name="T4" fmla="*/ 121 w 133"/>
              <a:gd name="T5" fmla="*/ 41 h 246"/>
              <a:gd name="T6" fmla="*/ 108 w 133"/>
              <a:gd name="T7" fmla="*/ 41 h 246"/>
              <a:gd name="T8" fmla="*/ 133 w 133"/>
              <a:gd name="T9" fmla="*/ 202 h 246"/>
              <a:gd name="T10" fmla="*/ 90 w 133"/>
              <a:gd name="T11" fmla="*/ 246 h 246"/>
              <a:gd name="T12" fmla="*/ 41 w 133"/>
              <a:gd name="T13" fmla="*/ 205 h 246"/>
              <a:gd name="T14" fmla="*/ 56 w 133"/>
              <a:gd name="T15" fmla="*/ 116 h 246"/>
              <a:gd name="T16" fmla="*/ 11 w 133"/>
              <a:gd name="T17" fmla="*/ 155 h 246"/>
              <a:gd name="T18" fmla="*/ 0 w 133"/>
              <a:gd name="T19" fmla="*/ 140 h 246"/>
              <a:gd name="T20" fmla="*/ 64 w 133"/>
              <a:gd name="T21" fmla="*/ 71 h 246"/>
              <a:gd name="T22" fmla="*/ 69 w 133"/>
              <a:gd name="T23" fmla="*/ 41 h 246"/>
              <a:gd name="T24" fmla="*/ 56 w 133"/>
              <a:gd name="T25" fmla="*/ 41 h 246"/>
              <a:gd name="T26" fmla="*/ 56 w 133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3" h="246">
                <a:moveTo>
                  <a:pt x="56" y="0"/>
                </a:moveTo>
                <a:lnTo>
                  <a:pt x="121" y="0"/>
                </a:lnTo>
                <a:lnTo>
                  <a:pt x="121" y="41"/>
                </a:lnTo>
                <a:lnTo>
                  <a:pt x="108" y="41"/>
                </a:lnTo>
                <a:lnTo>
                  <a:pt x="133" y="202"/>
                </a:lnTo>
                <a:lnTo>
                  <a:pt x="90" y="246"/>
                </a:lnTo>
                <a:lnTo>
                  <a:pt x="41" y="205"/>
                </a:lnTo>
                <a:lnTo>
                  <a:pt x="56" y="116"/>
                </a:lnTo>
                <a:lnTo>
                  <a:pt x="11" y="155"/>
                </a:lnTo>
                <a:lnTo>
                  <a:pt x="0" y="140"/>
                </a:lnTo>
                <a:lnTo>
                  <a:pt x="64" y="71"/>
                </a:lnTo>
                <a:lnTo>
                  <a:pt x="69" y="41"/>
                </a:lnTo>
                <a:lnTo>
                  <a:pt x="56" y="41"/>
                </a:lnTo>
                <a:lnTo>
                  <a:pt x="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069502" y="2321828"/>
            <a:ext cx="2825822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算法所耗费的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37448" y="3989723"/>
            <a:ext cx="2572362" cy="70787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算法应易于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理解、易于编码、易于调试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Freeform 55"/>
          <p:cNvSpPr>
            <a:spLocks noChangeAspect="1" noEditPoints="1"/>
          </p:cNvSpPr>
          <p:nvPr/>
        </p:nvSpPr>
        <p:spPr bwMode="auto">
          <a:xfrm>
            <a:off x="1760657" y="4062177"/>
            <a:ext cx="308845" cy="355532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730277" y="2242778"/>
            <a:ext cx="323361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1730277" y="3910672"/>
            <a:ext cx="323361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7238948" y="3062669"/>
            <a:ext cx="323361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 flipH="1">
            <a:off x="7259826" y="3188979"/>
            <a:ext cx="2754289" cy="646323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算法耗费的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存储空间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，其中主要考虑辅助存储空间；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644858" y="418828"/>
            <a:ext cx="4902286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1.3.1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算法分析的评价体系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1270" y="5227976"/>
            <a:ext cx="6955750" cy="46166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所有这一切有意义的前提是：算法必须是正确的。</a:t>
            </a:r>
          </a:p>
        </p:txBody>
      </p:sp>
    </p:spTree>
    <p:extLst>
      <p:ext uri="{BB962C8B-B14F-4D97-AF65-F5344CB8AC3E}">
        <p14:creationId xmlns:p14="http://schemas.microsoft.com/office/powerpoint/2010/main" val="36692896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19" grpId="0" animBg="1"/>
      <p:bldP spid="46" grpId="0" animBg="1"/>
      <p:bldP spid="42" grpId="0" animBg="1"/>
      <p:bldP spid="53" grpId="0"/>
      <p:bldP spid="62" grpId="0"/>
      <p:bldP spid="39" grpId="0" animBg="1"/>
      <p:bldP spid="91" grpId="0"/>
      <p:bldP spid="49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91531" y="2019039"/>
            <a:ext cx="9692779" cy="31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(1)</a:t>
            </a:r>
            <a:r>
              <a:rPr lang="zh-CN" altLang="en-US" sz="2400" dirty="0">
                <a:sym typeface="微软雅黑" pitchFamily="34" charset="-122"/>
              </a:rPr>
              <a:t>问题中数据存储的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数据结构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(2)</a:t>
            </a:r>
            <a:r>
              <a:rPr lang="zh-CN" altLang="en-US" sz="2400" dirty="0">
                <a:sym typeface="微软雅黑" pitchFamily="34" charset="-122"/>
              </a:rPr>
              <a:t>算法采用的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数学模型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(3)</a:t>
            </a:r>
            <a:r>
              <a:rPr lang="zh-CN" altLang="en-US" sz="2400" dirty="0">
                <a:sym typeface="微软雅黑" pitchFamily="34" charset="-122"/>
              </a:rPr>
              <a:t>算法设计的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策略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(4)</a:t>
            </a:r>
            <a:r>
              <a:rPr lang="zh-CN" altLang="en-US" sz="2400" dirty="0">
                <a:sym typeface="微软雅黑" pitchFamily="34" charset="-122"/>
              </a:rPr>
              <a:t>问题的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规模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(5)</a:t>
            </a:r>
            <a:r>
              <a:rPr lang="zh-CN" altLang="en-US" sz="2400" dirty="0">
                <a:sym typeface="微软雅黑" pitchFamily="34" charset="-122"/>
              </a:rPr>
              <a:t>实现算法的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程序设计语言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(6)</a:t>
            </a:r>
            <a:r>
              <a:rPr lang="zh-CN" altLang="en-US" sz="2400" dirty="0">
                <a:sym typeface="微软雅黑" pitchFamily="34" charset="-122"/>
              </a:rPr>
              <a:t>编译算法产生的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机器代码的质量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(7)</a:t>
            </a:r>
            <a:r>
              <a:rPr lang="zh-CN" altLang="en-US" sz="2400" dirty="0">
                <a:sym typeface="微软雅黑" pitchFamily="34" charset="-122"/>
              </a:rPr>
              <a:t>计算机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执行指令的速度</a:t>
            </a:r>
            <a:r>
              <a:rPr lang="zh-CN" altLang="en-US" sz="2400" dirty="0">
                <a:sym typeface="微软雅黑" pitchFamily="34" charset="-122"/>
              </a:rPr>
              <a:t>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299860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393323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与算法时间效率相关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的因素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</p:spTree>
    <p:extLst>
      <p:ext uri="{BB962C8B-B14F-4D97-AF65-F5344CB8AC3E}">
        <p14:creationId xmlns:p14="http://schemas.microsoft.com/office/powerpoint/2010/main" val="2644003038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1525" y="2365392"/>
            <a:ext cx="9763434" cy="3918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422797" y="-717455"/>
            <a:ext cx="5456657" cy="3385753"/>
            <a:chOff x="-422797" y="-717455"/>
            <a:chExt cx="5456657" cy="338575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2084012" y="-281550"/>
              <a:ext cx="2949848" cy="2949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422797" y="-717455"/>
              <a:ext cx="3385753" cy="3385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18"/>
          <p:cNvSpPr>
            <a:spLocks noChangeArrowheads="1"/>
          </p:cNvSpPr>
          <p:nvPr/>
        </p:nvSpPr>
        <p:spPr bwMode="auto">
          <a:xfrm>
            <a:off x="880710" y="938671"/>
            <a:ext cx="1938976" cy="80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第一章</a:t>
            </a:r>
          </a:p>
        </p:txBody>
      </p:sp>
      <p:sp>
        <p:nvSpPr>
          <p:cNvPr id="4" name="前言"/>
          <p:cNvSpPr>
            <a:spLocks noChangeArrowheads="1"/>
          </p:cNvSpPr>
          <p:nvPr/>
        </p:nvSpPr>
        <p:spPr bwMode="auto">
          <a:xfrm>
            <a:off x="2962956" y="1030660"/>
            <a:ext cx="1753028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算法概述</a:t>
            </a:r>
          </a:p>
        </p:txBody>
      </p:sp>
      <p:sp>
        <p:nvSpPr>
          <p:cNvPr id="5" name="TextBox 9"/>
          <p:cNvSpPr>
            <a:spLocks noChangeArrowheads="1"/>
          </p:cNvSpPr>
          <p:nvPr/>
        </p:nvSpPr>
        <p:spPr bwMode="auto">
          <a:xfrm>
            <a:off x="2084011" y="2675588"/>
            <a:ext cx="9081971" cy="348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一个农夫带着一条狼、一头山羊和一篮菜要过河，但只有一条小船，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乘船时，农夫只能带一样东西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。当农夫在场时，这三样东西相安无事，一旦农夫不在，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狼会吃羊，羊会吃菜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请设计一个方案，使农夫能安全地将这三样东西带过河。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>
                <a:solidFill>
                  <a:srgbClr val="00A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可行解法：</a:t>
            </a:r>
            <a:endParaRPr lang="en-US" altLang="zh-CN" sz="2000">
              <a:solidFill>
                <a:srgbClr val="00A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Step1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：农夫带羊过河，农夫独自返回；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Step2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：农夫带狼过河，然后带羊回；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Step3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：农夫带菜过河，然后独自返回；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Step4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：农夫带羊过河，问题得解。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7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91531" y="2006339"/>
            <a:ext cx="9628869" cy="363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1)</a:t>
            </a:r>
            <a:r>
              <a:rPr lang="zh-CN" altLang="en-US" sz="2400" dirty="0">
                <a:sym typeface="微软雅黑" pitchFamily="34" charset="-122"/>
              </a:rPr>
              <a:t>事后分析法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ym typeface="微软雅黑" pitchFamily="34" charset="-122"/>
              </a:rPr>
              <a:t>       先将算法用程序设计语言实现，然后度量程序的运行时间，这种度量方法称为事后分析法。它的缺点是：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      (1)</a:t>
            </a:r>
            <a:r>
              <a:rPr lang="zh-CN" altLang="en-US" sz="2400" dirty="0">
                <a:sym typeface="微软雅黑" pitchFamily="34" charset="-122"/>
              </a:rPr>
              <a:t>必须先用程序设计语言实现算法，并执行算法才能进行判断算法的分析，这与算法分析的目的是违背的。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      (2)</a:t>
            </a:r>
            <a:r>
              <a:rPr lang="zh-CN" altLang="en-US" sz="2400" dirty="0">
                <a:sym typeface="微软雅黑" pitchFamily="34" charset="-122"/>
              </a:rPr>
              <a:t>不同的算法在相同环境下运行分析，工作效率太低。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      (3)</a:t>
            </a:r>
            <a:r>
              <a:rPr lang="zh-CN" altLang="en-US" sz="2400" dirty="0">
                <a:sym typeface="微软雅黑" pitchFamily="34" charset="-122"/>
              </a:rPr>
              <a:t>若不同算法运行环境有差异，其他因素（如硬件、软件环境）可能掩盖算法本质上的差异。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287160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380623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．算法时间效率的衡量方法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</p:spTree>
    <p:extLst>
      <p:ext uri="{BB962C8B-B14F-4D97-AF65-F5344CB8AC3E}">
        <p14:creationId xmlns:p14="http://schemas.microsoft.com/office/powerpoint/2010/main" val="2236474477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91531" y="2107939"/>
            <a:ext cx="9965419" cy="40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ym typeface="微软雅黑" pitchFamily="34" charset="-122"/>
              </a:rPr>
              <a:t>2)</a:t>
            </a:r>
            <a:r>
              <a:rPr lang="zh-CN" altLang="en-US" sz="2400" dirty="0">
                <a:sym typeface="微软雅黑" pitchFamily="34" charset="-122"/>
              </a:rPr>
              <a:t>事前分析估算法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ym typeface="微软雅黑" pitchFamily="34" charset="-122"/>
              </a:rPr>
              <a:t>       一般情况下，一个算法的“运行工作量”的大小，只依赖于问题的规模（通常用整数量</a:t>
            </a:r>
            <a:r>
              <a:rPr lang="en-US" altLang="zh-CN" sz="2400" dirty="0">
                <a:sym typeface="微软雅黑" pitchFamily="34" charset="-122"/>
              </a:rPr>
              <a:t>n</a:t>
            </a:r>
            <a:r>
              <a:rPr lang="zh-CN" altLang="en-US" sz="2400" dirty="0">
                <a:sym typeface="微软雅黑" pitchFamily="34" charset="-122"/>
              </a:rPr>
              <a:t>表示），也就是说，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算法的时间效率是问题规模的函数。</a:t>
            </a:r>
            <a:endParaRPr lang="en-US" altLang="zh-CN" sz="2400" dirty="0">
              <a:solidFill>
                <a:srgbClr val="C00000"/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sym typeface="微软雅黑" pitchFamily="34" charset="-122"/>
              </a:rPr>
              <a:t>      </a:t>
            </a:r>
            <a:r>
              <a:rPr lang="zh-CN" altLang="en-US" sz="2400" dirty="0">
                <a:sym typeface="微软雅黑" pitchFamily="34" charset="-122"/>
              </a:rPr>
              <a:t>假如，随着问题规模 </a:t>
            </a:r>
            <a:r>
              <a:rPr lang="en-US" altLang="zh-CN" sz="2400" dirty="0">
                <a:sym typeface="微软雅黑" pitchFamily="34" charset="-122"/>
              </a:rPr>
              <a:t>n </a:t>
            </a:r>
            <a:r>
              <a:rPr lang="zh-CN" altLang="en-US" sz="2400" dirty="0">
                <a:sym typeface="微软雅黑" pitchFamily="34" charset="-122"/>
              </a:rPr>
              <a:t>的增长，算法执行时间的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增长率</a:t>
            </a:r>
            <a:r>
              <a:rPr lang="zh-CN" altLang="en-US" sz="2400" dirty="0">
                <a:sym typeface="微软雅黑" pitchFamily="34" charset="-122"/>
              </a:rPr>
              <a:t>和函数 </a:t>
            </a:r>
            <a:r>
              <a:rPr lang="en-US" altLang="zh-CN" sz="2400" dirty="0">
                <a:sym typeface="微软雅黑" pitchFamily="34" charset="-122"/>
              </a:rPr>
              <a:t>f(n) </a:t>
            </a:r>
            <a:r>
              <a:rPr lang="zh-CN" altLang="en-US" sz="2400" dirty="0">
                <a:sym typeface="微软雅黑" pitchFamily="34" charset="-122"/>
              </a:rPr>
              <a:t>的增长率相同，则可记作：</a:t>
            </a:r>
            <a:endParaRPr lang="en-US" altLang="zh-CN" sz="2400" dirty="0">
              <a:sym typeface="微软雅黑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sym typeface="微软雅黑" pitchFamily="34" charset="-122"/>
              </a:rPr>
              <a:t>T(n)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＝</a:t>
            </a:r>
            <a:r>
              <a:rPr lang="en-US" altLang="zh-CN" sz="2400" dirty="0">
                <a:solidFill>
                  <a:srgbClr val="C00000"/>
                </a:solidFill>
                <a:sym typeface="微软雅黑" pitchFamily="34" charset="-122"/>
              </a:rPr>
              <a:t>O(f(n))</a:t>
            </a:r>
            <a:endParaRPr lang="en-US" altLang="zh-CN" sz="2400" dirty="0"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ym typeface="微软雅黑" pitchFamily="34" charset="-122"/>
              </a:rPr>
              <a:t>      </a:t>
            </a:r>
            <a:r>
              <a:rPr lang="en-US" altLang="zh-CN" sz="2400" dirty="0">
                <a:sym typeface="微软雅黑" pitchFamily="34" charset="-122"/>
              </a:rPr>
              <a:t>T(n)</a:t>
            </a:r>
            <a:r>
              <a:rPr lang="zh-CN" altLang="en-US" sz="2400" dirty="0">
                <a:sym typeface="微软雅黑" pitchFamily="34" charset="-122"/>
              </a:rPr>
              <a:t>为算法的</a:t>
            </a: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渐近时间复杂度</a:t>
            </a:r>
            <a:r>
              <a:rPr lang="en-US" altLang="zh-CN" sz="2400" dirty="0">
                <a:sym typeface="微软雅黑" pitchFamily="34" charset="-122"/>
              </a:rPr>
              <a:t>(asymptotic time complexity)</a:t>
            </a:r>
            <a:r>
              <a:rPr lang="zh-CN" altLang="en-US" sz="2400" dirty="0">
                <a:sym typeface="微软雅黑" pitchFamily="34" charset="-122"/>
              </a:rPr>
              <a:t>，简称时间复杂度，</a:t>
            </a:r>
            <a:r>
              <a:rPr lang="en-US" altLang="zh-CN" sz="2400" dirty="0">
                <a:solidFill>
                  <a:srgbClr val="C00000"/>
                </a:solidFill>
                <a:sym typeface="微软雅黑" pitchFamily="34" charset="-122"/>
              </a:rPr>
              <a:t>O</a:t>
            </a:r>
            <a:r>
              <a:rPr lang="zh-CN" altLang="en-US" sz="2400" dirty="0">
                <a:sym typeface="微软雅黑" pitchFamily="34" charset="-122"/>
              </a:rPr>
              <a:t>是数量级的符号，下面进行详细介绍。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388760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482223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．算法时间效率的衡量方法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</p:spTree>
    <p:extLst>
      <p:ext uri="{BB962C8B-B14F-4D97-AF65-F5344CB8AC3E}">
        <p14:creationId xmlns:p14="http://schemas.microsoft.com/office/powerpoint/2010/main" val="1182446224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91531" y="1830175"/>
            <a:ext cx="9692779" cy="120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微软雅黑" pitchFamily="34" charset="-122"/>
              </a:rPr>
              <a:t>算法＝控制结构</a:t>
            </a:r>
            <a:r>
              <a:rPr lang="en-US" altLang="zh-CN" sz="2000" dirty="0">
                <a:sym typeface="微软雅黑" pitchFamily="34" charset="-122"/>
              </a:rPr>
              <a:t>+</a:t>
            </a:r>
            <a:r>
              <a:rPr lang="zh-CN" altLang="en-US" sz="2000" dirty="0">
                <a:sym typeface="微软雅黑" pitchFamily="34" charset="-122"/>
              </a:rPr>
              <a:t>原操作</a:t>
            </a:r>
            <a:endParaRPr lang="en-US" altLang="zh-CN" sz="2000" dirty="0"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微软雅黑" pitchFamily="34" charset="-122"/>
              </a:rPr>
              <a:t>算法的执行时间＝∑原操作的执行次数</a:t>
            </a:r>
            <a:r>
              <a:rPr lang="en-US" altLang="zh-CN" sz="2000" dirty="0">
                <a:sym typeface="微软雅黑" pitchFamily="34" charset="-122"/>
              </a:rPr>
              <a:t>X</a:t>
            </a:r>
            <a:r>
              <a:rPr lang="zh-CN" altLang="en-US" sz="2000" dirty="0">
                <a:sym typeface="微软雅黑" pitchFamily="34" charset="-122"/>
              </a:rPr>
              <a:t>原操作的执行时间</a:t>
            </a:r>
            <a:endParaRPr lang="en-US" altLang="zh-CN" sz="2000" dirty="0">
              <a:sym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sym typeface="微软雅黑" pitchFamily="34" charset="-122"/>
              </a:rPr>
              <a:t>因此，算法的执行时间与原操作执行次数之和成正比。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．时间复杂度估算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3" name="内容占位符 1"/>
          <p:cNvSpPr txBox="1">
            <a:spLocks/>
          </p:cNvSpPr>
          <p:nvPr/>
        </p:nvSpPr>
        <p:spPr bwMode="auto">
          <a:xfrm>
            <a:off x="1908585" y="3144838"/>
            <a:ext cx="7851365" cy="3605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400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：矩阵乘法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for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=0;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&lt;n;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++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）          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		//n+1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for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j=0; j&lt;n;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j++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{         		//n(n+1)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   c[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][j]=0;                          		//n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2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   for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k=0; k&lt;n; k++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） 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		//n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(n+1)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      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c[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][j]+=a[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][k]*b[k][j];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	//n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3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}</a:t>
            </a:r>
          </a:p>
          <a:p>
            <a:pPr marL="0" lvl="0" indent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因此，该算法的基本操作是乘法操作，时间复杂度为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919188444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54179" y="2324098"/>
            <a:ext cx="9692779" cy="15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>
                <a:solidFill>
                  <a:srgbClr val="3907F1"/>
                </a:solidFill>
              </a:rPr>
              <a:t>（</a:t>
            </a:r>
            <a:r>
              <a:rPr lang="en-US" altLang="zh-CN" sz="2400">
                <a:solidFill>
                  <a:srgbClr val="3907F1"/>
                </a:solidFill>
              </a:rPr>
              <a:t>1</a:t>
            </a:r>
            <a:r>
              <a:rPr lang="zh-CN" altLang="en-US" sz="2400">
                <a:solidFill>
                  <a:srgbClr val="3907F1"/>
                </a:solidFill>
              </a:rPr>
              <a:t>）渐近上界记号大</a:t>
            </a:r>
            <a:r>
              <a:rPr lang="en-US" altLang="zh-CN" sz="2400" i="1">
                <a:solidFill>
                  <a:srgbClr val="3907F1"/>
                </a:solidFill>
              </a:rPr>
              <a:t>O</a:t>
            </a:r>
            <a:r>
              <a:rPr lang="zh-CN" altLang="en-US" sz="2400" i="1">
                <a:solidFill>
                  <a:srgbClr val="3907F1"/>
                </a:solidFill>
              </a:rPr>
              <a:t>（</a:t>
            </a:r>
            <a:r>
              <a:rPr lang="en-US" altLang="zh-CN" sz="2400" i="1">
                <a:solidFill>
                  <a:srgbClr val="3907F1"/>
                </a:solidFill>
              </a:rPr>
              <a:t>big Oh notation</a:t>
            </a:r>
            <a:r>
              <a:rPr lang="zh-CN" altLang="en-US" sz="2400" i="1">
                <a:solidFill>
                  <a:srgbClr val="3907F1"/>
                </a:solidFill>
              </a:rPr>
              <a:t>）</a:t>
            </a:r>
            <a:endParaRPr lang="en-US" altLang="zh-CN" sz="2400" i="1">
              <a:solidFill>
                <a:srgbClr val="3907F1"/>
              </a:solidFill>
            </a:endParaRPr>
          </a:p>
          <a:p>
            <a:pPr>
              <a:buNone/>
            </a:pPr>
            <a:r>
              <a:rPr lang="en-US" altLang="zh-CN" sz="2400"/>
              <a:t>     </a:t>
            </a:r>
            <a:r>
              <a:rPr lang="zh-CN" altLang="zh-CN" sz="2400"/>
              <a:t>如果存在两个正常数</a:t>
            </a:r>
            <a:r>
              <a:rPr lang="en-US" altLang="zh-CN" sz="2400"/>
              <a:t>c</a:t>
            </a:r>
            <a:r>
              <a:rPr lang="zh-CN" altLang="zh-CN" sz="2400"/>
              <a:t>和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zh-CN" sz="2400"/>
              <a:t>，对于所有的</a:t>
            </a:r>
            <a:r>
              <a:rPr lang="en-US" altLang="zh-CN" sz="2400"/>
              <a:t>n</a:t>
            </a:r>
            <a:r>
              <a:rPr lang="zh-CN" altLang="zh-CN" sz="2400"/>
              <a:t>≥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zh-CN" sz="2400"/>
              <a:t>，有</a:t>
            </a:r>
            <a:r>
              <a:rPr lang="en-US" altLang="zh-CN" sz="2400"/>
              <a:t>|f(n)|</a:t>
            </a:r>
            <a:r>
              <a:rPr lang="zh-CN" altLang="zh-CN" sz="2400"/>
              <a:t>≤</a:t>
            </a:r>
            <a:r>
              <a:rPr lang="en-US" altLang="zh-CN" sz="2400"/>
              <a:t>c |g(n)|</a:t>
            </a:r>
            <a:r>
              <a:rPr lang="zh-CN" altLang="zh-CN" sz="2400"/>
              <a:t>，则记作</a:t>
            </a:r>
            <a:r>
              <a:rPr lang="en-US" altLang="zh-CN" sz="2400"/>
              <a:t>f(n)</a:t>
            </a:r>
            <a:r>
              <a:rPr lang="zh-CN" altLang="zh-CN" sz="2400"/>
              <a:t>＝Ο</a:t>
            </a:r>
            <a:r>
              <a:rPr lang="en-US" altLang="zh-CN" sz="2400"/>
              <a:t>(g(n))</a:t>
            </a:r>
            <a:r>
              <a:rPr lang="zh-CN" altLang="zh-CN" sz="2400"/>
              <a:t>。</a:t>
            </a:r>
            <a:endParaRPr lang="zh-CN" altLang="zh-CN" sz="24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3" name="内容占位符 1"/>
          <p:cNvSpPr txBox="1">
            <a:spLocks/>
          </p:cNvSpPr>
          <p:nvPr/>
        </p:nvSpPr>
        <p:spPr bwMode="auto">
          <a:xfrm>
            <a:off x="1476501" y="3755707"/>
            <a:ext cx="9125806" cy="2374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kern="0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2n + 3 = O(n)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n≥3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2n+3≤3n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，所以，可选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c=3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。对于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n≥n</a:t>
            </a:r>
            <a:r>
              <a:rPr kumimoji="0" lang="en-US" altLang="zh-CN" sz="2400" b="0" i="0" u="none" strike="noStrike" kern="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f(n)=2n+3≤3n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f(n)=O(n)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2n+3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O(n)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。这意味着，当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n≥3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的操作数量不会超过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6044" y="1886029"/>
            <a:ext cx="5557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在下面的讨论中，对所有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0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0</a:t>
            </a:r>
            <a:r>
              <a:rPr lang="zh-CN" altLang="en-US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9767885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  <p:bldP spid="13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54179" y="2186055"/>
            <a:ext cx="9692779" cy="15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>
                <a:solidFill>
                  <a:srgbClr val="3907F1"/>
                </a:solidFill>
              </a:rPr>
              <a:t>（</a:t>
            </a:r>
            <a:r>
              <a:rPr lang="en-US" altLang="zh-CN" sz="2400">
                <a:solidFill>
                  <a:srgbClr val="3907F1"/>
                </a:solidFill>
              </a:rPr>
              <a:t>1</a:t>
            </a:r>
            <a:r>
              <a:rPr lang="zh-CN" altLang="en-US" sz="2400">
                <a:solidFill>
                  <a:srgbClr val="3907F1"/>
                </a:solidFill>
              </a:rPr>
              <a:t>）渐近上界记号大</a:t>
            </a:r>
            <a:r>
              <a:rPr lang="en-US" altLang="zh-CN" sz="2400" i="1">
                <a:solidFill>
                  <a:srgbClr val="3907F1"/>
                </a:solidFill>
              </a:rPr>
              <a:t>O</a:t>
            </a:r>
            <a:r>
              <a:rPr lang="zh-CN" altLang="en-US" sz="2400" i="1">
                <a:solidFill>
                  <a:srgbClr val="3907F1"/>
                </a:solidFill>
              </a:rPr>
              <a:t>（续）</a:t>
            </a:r>
            <a:endParaRPr lang="en-US" altLang="zh-CN" sz="2400" i="1">
              <a:solidFill>
                <a:srgbClr val="3907F1"/>
              </a:solidFill>
            </a:endParaRPr>
          </a:p>
          <a:p>
            <a:pPr>
              <a:buNone/>
            </a:pPr>
            <a:r>
              <a:rPr lang="en-US" altLang="zh-CN" sz="2400"/>
              <a:t>     </a:t>
            </a:r>
            <a:r>
              <a:rPr lang="zh-CN" altLang="zh-CN" sz="2400"/>
              <a:t>如果存在两个正常数</a:t>
            </a:r>
            <a:r>
              <a:rPr lang="en-US" altLang="zh-CN" sz="2400"/>
              <a:t>c</a:t>
            </a:r>
            <a:r>
              <a:rPr lang="zh-CN" altLang="zh-CN" sz="2400"/>
              <a:t>和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zh-CN" sz="2400"/>
              <a:t>，对于所有的</a:t>
            </a:r>
            <a:r>
              <a:rPr lang="en-US" altLang="zh-CN" sz="2400"/>
              <a:t>n</a:t>
            </a:r>
            <a:r>
              <a:rPr lang="zh-CN" altLang="zh-CN" sz="2400"/>
              <a:t>≥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zh-CN" sz="2400"/>
              <a:t>，有</a:t>
            </a:r>
            <a:r>
              <a:rPr lang="en-US" altLang="zh-CN" sz="2400"/>
              <a:t>|f(n)|</a:t>
            </a:r>
            <a:r>
              <a:rPr lang="zh-CN" altLang="zh-CN" sz="2400"/>
              <a:t>≤</a:t>
            </a:r>
            <a:r>
              <a:rPr lang="en-US" altLang="zh-CN" sz="2400"/>
              <a:t>c |g(n)|</a:t>
            </a:r>
            <a:r>
              <a:rPr lang="zh-CN" altLang="zh-CN" sz="2400"/>
              <a:t>，则记作</a:t>
            </a:r>
            <a:r>
              <a:rPr lang="en-US" altLang="zh-CN" sz="2400"/>
              <a:t>f(n)</a:t>
            </a:r>
            <a:r>
              <a:rPr lang="zh-CN" altLang="zh-CN" sz="2400"/>
              <a:t>＝Ο</a:t>
            </a:r>
            <a:r>
              <a:rPr lang="en-US" altLang="zh-CN" sz="2400"/>
              <a:t>(g(n))</a:t>
            </a:r>
            <a:r>
              <a:rPr lang="zh-CN" altLang="zh-CN" sz="2400"/>
              <a:t>。</a:t>
            </a:r>
            <a:endParaRPr lang="zh-CN" altLang="zh-CN" sz="24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2" name="内容占位符 1"/>
          <p:cNvSpPr txBox="1">
            <a:spLocks/>
          </p:cNvSpPr>
          <p:nvPr/>
        </p:nvSpPr>
        <p:spPr bwMode="auto">
          <a:xfrm>
            <a:off x="1450628" y="3583400"/>
            <a:ext cx="9177551" cy="1998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f(n) = n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O(n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对于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≥1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，有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1)(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2) … 1≤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，因此，可选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1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1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。对于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O(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7750" y="5744067"/>
            <a:ext cx="10405028" cy="9048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</a:pPr>
            <a:r>
              <a:rPr lang="zh-CN" altLang="en-US" sz="2400" ker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定理：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… + 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+ 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次多项式，且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O(n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63028924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54179" y="2186055"/>
            <a:ext cx="10104371" cy="20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3907F1"/>
                </a:solidFill>
              </a:rPr>
              <a:t>渐近下界记号</a:t>
            </a:r>
            <a:r>
              <a:rPr lang="zh-CN" altLang="en-US" sz="2400">
                <a:solidFill>
                  <a:srgbClr val="3907F1"/>
                </a:solidFill>
                <a:sym typeface="Symbol" panose="05050102010706020507" pitchFamily="18" charset="2"/>
              </a:rPr>
              <a:t></a:t>
            </a:r>
            <a:r>
              <a:rPr lang="zh-CN" altLang="en-US" sz="2400">
                <a:solidFill>
                  <a:srgbClr val="3907F1"/>
                </a:solidFill>
              </a:rPr>
              <a:t> （</a:t>
            </a:r>
            <a:r>
              <a:rPr lang="en-US" altLang="zh-CN" sz="2400">
                <a:solidFill>
                  <a:srgbClr val="3907F1"/>
                </a:solidFill>
              </a:rPr>
              <a:t>omega notation</a:t>
            </a:r>
            <a:r>
              <a:rPr lang="zh-CN" altLang="en-US" sz="2400">
                <a:solidFill>
                  <a:srgbClr val="3907F1"/>
                </a:solidFill>
              </a:rPr>
              <a:t>）</a:t>
            </a:r>
          </a:p>
          <a:p>
            <a:pPr>
              <a:buNone/>
            </a:pPr>
            <a:r>
              <a:rPr lang="en-US" altLang="zh-CN" sz="2400"/>
              <a:t>      </a:t>
            </a:r>
            <a:r>
              <a:rPr lang="zh-CN" altLang="zh-CN" sz="2400"/>
              <a:t>如果</a:t>
            </a:r>
            <a:r>
              <a:rPr lang="zh-CN" altLang="zh-CN" sz="2400" dirty="0"/>
              <a:t>存在两个正常数</a:t>
            </a:r>
            <a:r>
              <a:rPr lang="en-US" altLang="zh-CN" sz="2400" dirty="0"/>
              <a:t>c</a:t>
            </a:r>
            <a:r>
              <a:rPr lang="zh-CN" altLang="zh-CN" sz="2400" dirty="0"/>
              <a:t>和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0</a:t>
            </a:r>
            <a:r>
              <a:rPr lang="zh-CN" altLang="zh-CN" sz="2400" dirty="0"/>
              <a:t>，对于所有的</a:t>
            </a:r>
            <a:r>
              <a:rPr lang="en-US" altLang="zh-CN" sz="2400" dirty="0"/>
              <a:t>n</a:t>
            </a:r>
            <a:r>
              <a:rPr lang="zh-CN" altLang="zh-CN" sz="2400" dirty="0"/>
              <a:t>≥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0</a:t>
            </a:r>
            <a:r>
              <a:rPr lang="zh-CN" altLang="zh-CN" sz="2400" dirty="0"/>
              <a:t>，有</a:t>
            </a:r>
            <a:r>
              <a:rPr lang="en-US" altLang="zh-CN" sz="2400" dirty="0"/>
              <a:t>|f(n)|</a:t>
            </a:r>
            <a:r>
              <a:rPr lang="zh-CN" altLang="zh-CN" sz="2400" dirty="0"/>
              <a:t>≥</a:t>
            </a:r>
            <a:r>
              <a:rPr lang="en-US" altLang="zh-CN" sz="2400" dirty="0"/>
              <a:t>c |g(n)|</a:t>
            </a:r>
            <a:r>
              <a:rPr lang="zh-CN" altLang="zh-CN" sz="2400" dirty="0"/>
              <a:t>，则记作</a:t>
            </a:r>
            <a:r>
              <a:rPr lang="en-US" altLang="zh-CN" sz="2400" dirty="0"/>
              <a:t>f(n)</a:t>
            </a:r>
            <a:r>
              <a:rPr lang="zh-CN" altLang="zh-CN" sz="2400" dirty="0"/>
              <a:t>＝Ω</a:t>
            </a:r>
            <a:r>
              <a:rPr lang="en-US" altLang="zh-CN" sz="2400" dirty="0"/>
              <a:t>(g(n</a:t>
            </a:r>
            <a:r>
              <a:rPr lang="en-US" altLang="zh-CN" sz="2400"/>
              <a:t>))</a:t>
            </a:r>
            <a:r>
              <a:rPr lang="zh-CN" altLang="zh-CN" sz="2400"/>
              <a:t>。</a:t>
            </a:r>
            <a:endParaRPr lang="zh-CN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sz="24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2154056" y="3854449"/>
            <a:ext cx="7693025" cy="20701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f(n) = 2n + 3 =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对所有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2n+3≥2n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可选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= 2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n≥n</a:t>
            </a:r>
            <a:r>
              <a:rPr kumimoji="0" lang="en-US" altLang="zh-CN" sz="2400" b="0" i="1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2n+3≥2n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(n)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 + 3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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(n)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053220945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54179" y="2186055"/>
            <a:ext cx="10104371" cy="20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3907F1"/>
                </a:solidFill>
              </a:rPr>
              <a:t>渐近下界记号</a:t>
            </a:r>
            <a:r>
              <a:rPr lang="zh-CN" altLang="en-US" sz="2400">
                <a:solidFill>
                  <a:srgbClr val="3907F1"/>
                </a:solidFill>
                <a:sym typeface="Symbol" panose="05050102010706020507" pitchFamily="18" charset="2"/>
              </a:rPr>
              <a:t></a:t>
            </a:r>
            <a:r>
              <a:rPr lang="zh-CN" altLang="en-US" sz="2400">
                <a:solidFill>
                  <a:srgbClr val="3907F1"/>
                </a:solidFill>
              </a:rPr>
              <a:t> （</a:t>
            </a:r>
            <a:r>
              <a:rPr lang="en-US" altLang="zh-CN" sz="2400">
                <a:solidFill>
                  <a:srgbClr val="3907F1"/>
                </a:solidFill>
              </a:rPr>
              <a:t>omega notation</a:t>
            </a:r>
            <a:r>
              <a:rPr lang="zh-CN" altLang="en-US" sz="2400">
                <a:solidFill>
                  <a:srgbClr val="3907F1"/>
                </a:solidFill>
              </a:rPr>
              <a:t>）（续）</a:t>
            </a:r>
          </a:p>
          <a:p>
            <a:pPr>
              <a:buNone/>
            </a:pPr>
            <a:r>
              <a:rPr lang="en-US" altLang="zh-CN" sz="2400"/>
              <a:t>      </a:t>
            </a:r>
            <a:r>
              <a:rPr lang="zh-CN" altLang="zh-CN" sz="2400"/>
              <a:t>如果</a:t>
            </a:r>
            <a:r>
              <a:rPr lang="zh-CN" altLang="zh-CN" sz="2400" dirty="0"/>
              <a:t>存在两个正常数</a:t>
            </a:r>
            <a:r>
              <a:rPr lang="en-US" altLang="zh-CN" sz="2400" dirty="0"/>
              <a:t>c</a:t>
            </a:r>
            <a:r>
              <a:rPr lang="zh-CN" altLang="zh-CN" sz="2400" dirty="0"/>
              <a:t>和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0</a:t>
            </a:r>
            <a:r>
              <a:rPr lang="zh-CN" altLang="zh-CN" sz="2400" dirty="0"/>
              <a:t>，对于所有的</a:t>
            </a:r>
            <a:r>
              <a:rPr lang="en-US" altLang="zh-CN" sz="2400" dirty="0"/>
              <a:t>n</a:t>
            </a:r>
            <a:r>
              <a:rPr lang="zh-CN" altLang="zh-CN" sz="2400" dirty="0"/>
              <a:t>≥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0</a:t>
            </a:r>
            <a:r>
              <a:rPr lang="zh-CN" altLang="zh-CN" sz="2400" dirty="0"/>
              <a:t>，有</a:t>
            </a:r>
            <a:r>
              <a:rPr lang="en-US" altLang="zh-CN" sz="2400" dirty="0"/>
              <a:t>|f(n)|</a:t>
            </a:r>
            <a:r>
              <a:rPr lang="zh-CN" altLang="zh-CN" sz="2400" dirty="0"/>
              <a:t>≥</a:t>
            </a:r>
            <a:r>
              <a:rPr lang="en-US" altLang="zh-CN" sz="2400" dirty="0"/>
              <a:t>c |g(n)|</a:t>
            </a:r>
            <a:r>
              <a:rPr lang="zh-CN" altLang="zh-CN" sz="2400" dirty="0"/>
              <a:t>，则记作</a:t>
            </a:r>
            <a:r>
              <a:rPr lang="en-US" altLang="zh-CN" sz="2400" dirty="0"/>
              <a:t>f(n)</a:t>
            </a:r>
            <a:r>
              <a:rPr lang="zh-CN" altLang="zh-CN" sz="2400" dirty="0"/>
              <a:t>＝Ω</a:t>
            </a:r>
            <a:r>
              <a:rPr lang="en-US" altLang="zh-CN" sz="2400" dirty="0"/>
              <a:t>(g(n</a:t>
            </a:r>
            <a:r>
              <a:rPr lang="en-US" altLang="zh-CN" sz="2400"/>
              <a:t>))</a:t>
            </a:r>
            <a:r>
              <a:rPr lang="zh-CN" altLang="zh-CN" sz="2400"/>
              <a:t>。</a:t>
            </a:r>
            <a:endParaRPr lang="zh-CN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zh-CN" sz="24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3" name="内容占位符 1"/>
          <p:cNvSpPr txBox="1">
            <a:spLocks/>
          </p:cNvSpPr>
          <p:nvPr/>
        </p:nvSpPr>
        <p:spPr bwMode="auto">
          <a:xfrm>
            <a:off x="1920908" y="3549650"/>
            <a:ext cx="8570912" cy="2025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10n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+ 4n + 2 =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对所有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n&gt;0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+ 4n + 2≥10n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可选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= 10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n≥n</a:t>
            </a:r>
            <a:r>
              <a:rPr kumimoji="0" lang="en-US" altLang="zh-CN" sz="2400" b="0" i="1" u="none" strike="noStrike" kern="0" cap="none" spc="0" normalizeH="0" baseline="-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10n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+ 4n + 2≥10n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</a:t>
            </a:r>
            <a:r>
              <a:rPr kumimoji="0" lang="en-US" altLang="zh-CN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 </a:t>
            </a:r>
            <a:endParaRPr kumimoji="0" lang="zh-CN" altLang="en-US" sz="2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rgbClr val="FF66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4369" y="5719836"/>
            <a:ext cx="10312400" cy="9048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</a:pP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… + 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+ 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次多项式，且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=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71613165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1022350" y="1942787"/>
            <a:ext cx="10464800" cy="32832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3907F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紧渐近界记号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3907F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rgbClr val="3907F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如果存在正常数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c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使得对所有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有：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,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记为      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 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记号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Theta notation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）。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     例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：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2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+ 3 =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+ 3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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n)</a:t>
            </a:r>
            <a:r>
              <a:rPr kumimoji="0" lang="zh-CN" alt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     例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9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：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10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+ 4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+ 2 =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1069975" y="4883151"/>
            <a:ext cx="10369550" cy="83099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… +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次多项式，且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kern="0" baseline="-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kern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84232" y="3650495"/>
            <a:ext cx="3236784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defRPr/>
            </a:pPr>
            <a:r>
              <a:rPr lang="zh-CN" altLang="en-US" sz="2400" i="1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i="1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c1=2</a:t>
            </a:r>
            <a:r>
              <a:rPr lang="zh-CN" altLang="en-US" sz="2400" i="1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c2=3, n0=3</a:t>
            </a:r>
            <a:r>
              <a:rPr lang="zh-CN" altLang="en-US" sz="2400" i="1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3064" y="4145755"/>
            <a:ext cx="3544560" cy="470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defRPr/>
            </a:pPr>
            <a:r>
              <a:rPr lang="zh-CN" altLang="en-US" sz="2400" i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i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c1=10</a:t>
            </a:r>
            <a:r>
              <a:rPr lang="zh-CN" altLang="en-US" sz="2400" i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c2=11, n0=5</a:t>
            </a:r>
            <a:r>
              <a:rPr lang="zh-CN" altLang="en-US" sz="2400" i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91077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0" grpId="0"/>
      <p:bldP spid="3" grpId="0" animBg="1"/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92951"/>
            <a:ext cx="4318175" cy="430879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．问题时间复杂度的上界和下界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844550" y="2043512"/>
            <a:ext cx="10147300" cy="49365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907F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中宋" panose="02010600040101010101" pitchFamily="2" charset="-122"/>
              </a:rPr>
              <a:t>非紧上界记号o </a:t>
            </a: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rgbClr val="3907F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如果存在正常数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，使得对所有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有：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&lt;cg(n)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，记为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b="0" kern="0" dirty="0">
                <a:solidFill>
                  <a:srgbClr val="2324C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f(n)=o(g(n)) </a:t>
            </a: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2324C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)=2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+3=o(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+3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2324C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（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907F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非紧下界记号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907F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如果存在正常数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，使得对所有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有：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)&gt;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cg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≥0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记为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b="0" kern="0" dirty="0">
                <a:solidFill>
                  <a:srgbClr val="2324C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f(n)=</a:t>
            </a:r>
            <a:r>
              <a:rPr lang="zh-CN" altLang="en-US" b="0" kern="0" dirty="0">
                <a:solidFill>
                  <a:srgbClr val="2324C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="0" kern="0" dirty="0">
                <a:solidFill>
                  <a:srgbClr val="2324C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0" kern="0" dirty="0">
                <a:solidFill>
                  <a:srgbClr val="2324C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(g(n))</a:t>
            </a:r>
          </a:p>
        </p:txBody>
      </p:sp>
    </p:spTree>
    <p:extLst>
      <p:ext uri="{BB962C8B-B14F-4D97-AF65-F5344CB8AC3E}">
        <p14:creationId xmlns:p14="http://schemas.microsoft.com/office/powerpoint/2010/main" val="161656864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085353" y="2243669"/>
            <a:ext cx="9692779" cy="286231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       事实上，最好情况和最坏情况的时间复杂性是很难计量的，原因是对于问题的任意确定的规模</a:t>
            </a:r>
            <a:r>
              <a:rPr lang="en-US" altLang="zh-CN" sz="2400" dirty="0"/>
              <a:t>n</a:t>
            </a:r>
            <a:r>
              <a:rPr lang="zh-CN" altLang="en-US" sz="2400" dirty="0"/>
              <a:t>达到了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max</a:t>
            </a:r>
            <a:r>
              <a:rPr lang="en-US" altLang="zh-CN" sz="2400" dirty="0"/>
              <a:t>(n)</a:t>
            </a:r>
            <a:r>
              <a:rPr lang="zh-CN" altLang="en-US" sz="2400" dirty="0"/>
              <a:t>的合法输入难以确定，而规模</a:t>
            </a:r>
            <a:r>
              <a:rPr lang="en-US" altLang="zh-CN" sz="2400" dirty="0"/>
              <a:t>N</a:t>
            </a:r>
            <a:r>
              <a:rPr lang="zh-CN" altLang="en-US" sz="2400" dirty="0"/>
              <a:t>的每一个输入的概率也难以预测或确定。有时也按</a:t>
            </a:r>
            <a:r>
              <a:rPr lang="zh-CN" altLang="en-US" sz="2400" dirty="0">
                <a:solidFill>
                  <a:srgbClr val="C00000"/>
                </a:solidFill>
              </a:rPr>
              <a:t>平均情况计量时间复杂性</a:t>
            </a:r>
            <a:r>
              <a:rPr lang="zh-CN" altLang="en-US" sz="2400" dirty="0"/>
              <a:t>，但那时要对输入不同数据的概率做人为的假设（一般是假设等概率）之后才能进行。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308340"/>
            <a:ext cx="5901169" cy="400101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．算法时间复杂度的最好情况和最坏情况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</p:spTree>
    <p:extLst>
      <p:ext uri="{BB962C8B-B14F-4D97-AF65-F5344CB8AC3E}">
        <p14:creationId xmlns:p14="http://schemas.microsoft.com/office/powerpoint/2010/main" val="4173764444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46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1525" y="2365392"/>
            <a:ext cx="9763434" cy="3918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422797" y="-717455"/>
            <a:ext cx="5456657" cy="3385753"/>
            <a:chOff x="-422797" y="-717455"/>
            <a:chExt cx="5456657" cy="338575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2084012" y="-281550"/>
              <a:ext cx="2949848" cy="2949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422797" y="-717455"/>
              <a:ext cx="3385753" cy="3385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18"/>
          <p:cNvSpPr>
            <a:spLocks noChangeArrowheads="1"/>
          </p:cNvSpPr>
          <p:nvPr/>
        </p:nvSpPr>
        <p:spPr bwMode="auto">
          <a:xfrm>
            <a:off x="880710" y="938671"/>
            <a:ext cx="1938976" cy="80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第一章</a:t>
            </a:r>
          </a:p>
        </p:txBody>
      </p:sp>
      <p:sp>
        <p:nvSpPr>
          <p:cNvPr id="4" name="前言"/>
          <p:cNvSpPr>
            <a:spLocks noChangeArrowheads="1"/>
          </p:cNvSpPr>
          <p:nvPr/>
        </p:nvSpPr>
        <p:spPr bwMode="auto">
          <a:xfrm>
            <a:off x="2962956" y="1030660"/>
            <a:ext cx="1753028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算法概述</a:t>
            </a:r>
          </a:p>
        </p:txBody>
      </p:sp>
      <p:sp>
        <p:nvSpPr>
          <p:cNvPr id="5" name="TextBox 9"/>
          <p:cNvSpPr>
            <a:spLocks noChangeArrowheads="1"/>
          </p:cNvSpPr>
          <p:nvPr/>
        </p:nvSpPr>
        <p:spPr bwMode="auto">
          <a:xfrm>
            <a:off x="2084012" y="2791490"/>
            <a:ext cx="9043334" cy="38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鸡兔同笼”，我国隋朝时期的数学著作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孙子算经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：一个笼子里有一些鸡和兔，现在知道里面一共有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个头，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只脚，问鸡和兔各有多少只？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rgbClr val="00A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解法一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：（抬腿法）假如让鸡抬起一只脚，兔子抬起2只脚，还有94÷2=47（只）脚。笼子里的兔就比鸡的脚数多1，这时，脚与头的总数之差47-35=12，就是兔子的只数。</a:t>
            </a:r>
          </a:p>
          <a:p>
            <a:r>
              <a:rPr lang="zh-CN" altLang="en-US" sz="2000">
                <a:solidFill>
                  <a:srgbClr val="00A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解法二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：假如鸡与兔子都抬起两只脚，还剩下94－35×2=24只脚 ， 这时鸡是屁股坐在地上，地上只有兔子的脚，而且每只兔子有两只脚在地上，所以有24÷2=12只兔子，就有35－12=23只鸡。</a:t>
            </a:r>
          </a:p>
          <a:p>
            <a:pPr>
              <a:lnSpc>
                <a:spcPct val="120000"/>
              </a:lnSpc>
              <a:spcAft>
                <a:spcPts val="500"/>
              </a:spcAft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1191531" y="1199488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308340"/>
            <a:ext cx="5901169" cy="400101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．算法渐近复杂性分析中常用函数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1.3.2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算法的时间复杂性</a:t>
            </a:r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922339" y="1987549"/>
            <a:ext cx="6869112" cy="2663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3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最常见的多项式时间算法的渐近时间复杂度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O(1)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O(log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</a:t>
            </a:r>
            <a:r>
              <a:rPr kumimoji="0" lang="en-US" altLang="zh-CN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最常见的指数时间算法的渐近时间复杂度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O(2</a:t>
            </a:r>
            <a:r>
              <a:rPr kumimoji="0" lang="en-US" altLang="zh-CN" sz="24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0" lang="en-US" altLang="zh-CN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1" u="none" strike="noStrike" kern="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700525"/>
              </p:ext>
            </p:extLst>
          </p:nvPr>
        </p:nvGraphicFramePr>
        <p:xfrm>
          <a:off x="7588188" y="973267"/>
          <a:ext cx="4222812" cy="459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r:id="rId4" imgW="4466667" imgH="4877481" progId="Paint.Picture">
                  <p:embed/>
                </p:oleObj>
              </mc:Choice>
              <mc:Fallback>
                <p:oleObj r:id="rId4" imgW="4466667" imgH="48774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188" y="973267"/>
                        <a:ext cx="4222812" cy="4595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1"/>
          <p:cNvSpPr txBox="1">
            <a:spLocks noChangeArrowheads="1"/>
          </p:cNvSpPr>
          <p:nvPr/>
        </p:nvSpPr>
        <p:spPr>
          <a:xfrm>
            <a:off x="1567133" y="5847640"/>
            <a:ext cx="9765655" cy="562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dirty="0"/>
              <a:t>算法时间复杂度分析的目的是：</a:t>
            </a:r>
            <a:r>
              <a:rPr lang="zh-CN" altLang="en-US" sz="2400" dirty="0">
                <a:solidFill>
                  <a:srgbClr val="C00000"/>
                </a:solidFill>
              </a:rPr>
              <a:t>为了设法降低时间复杂度的数量级！！！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9885106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0" grpId="0"/>
      <p:bldP spid="1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908643" y="1721568"/>
            <a:ext cx="9692779" cy="252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>
                <a:latin typeface="华文中宋" panose="02010600040101010101" pitchFamily="2" charset="-122"/>
              </a:rPr>
              <a:t>程序运行所需的存储空间包括两部分：</a:t>
            </a:r>
            <a:r>
              <a:rPr lang="zh-CN" altLang="en-US" sz="2400">
                <a:solidFill>
                  <a:srgbClr val="C00000"/>
                </a:solidFill>
                <a:latin typeface="华文中宋" panose="02010600040101010101" pitchFamily="2" charset="-122"/>
              </a:rPr>
              <a:t>固定空间需求</a:t>
            </a:r>
            <a:r>
              <a:rPr lang="zh-CN" altLang="en-US" sz="2400">
                <a:latin typeface="华文中宋" panose="02010600040101010101" pitchFamily="2" charset="-122"/>
              </a:rPr>
              <a:t>与</a:t>
            </a:r>
            <a:r>
              <a:rPr lang="zh-CN" altLang="en-US" sz="2400">
                <a:solidFill>
                  <a:srgbClr val="C00000"/>
                </a:solidFill>
                <a:latin typeface="华文中宋" panose="02010600040101010101" pitchFamily="2" charset="-122"/>
              </a:rPr>
              <a:t>可变空间需求</a:t>
            </a:r>
            <a:r>
              <a:rPr lang="zh-CN" altLang="en-US" sz="2400">
                <a:latin typeface="华文中宋" panose="02010600040101010101" pitchFamily="2" charset="-122"/>
              </a:rPr>
              <a:t>。</a:t>
            </a:r>
            <a:endParaRPr lang="en-US" altLang="zh-CN" sz="2400"/>
          </a:p>
          <a:p>
            <a:pPr>
              <a:lnSpc>
                <a:spcPct val="150000"/>
              </a:lnSpc>
              <a:buNone/>
            </a:pPr>
            <a:r>
              <a:rPr lang="en-US" altLang="zh-CN" sz="2400"/>
              <a:t>    (1) </a:t>
            </a:r>
            <a:r>
              <a:rPr lang="zh-CN" altLang="en-US" sz="2400"/>
              <a:t>算法（程序）本身所占空间（</a:t>
            </a:r>
            <a:r>
              <a:rPr lang="zh-CN" altLang="en-US" sz="2400">
                <a:solidFill>
                  <a:srgbClr val="C00000"/>
                </a:solidFill>
              </a:rPr>
              <a:t>固定空间需求</a:t>
            </a:r>
            <a:r>
              <a:rPr lang="zh-CN" altLang="en-US" sz="2400"/>
              <a:t>） ；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400"/>
              <a:t>    (2) </a:t>
            </a:r>
            <a:r>
              <a:rPr lang="zh-CN" altLang="en-US" sz="2400"/>
              <a:t>输入数据所占空间（</a:t>
            </a:r>
            <a:r>
              <a:rPr lang="zh-CN" altLang="en-US" sz="2400">
                <a:solidFill>
                  <a:srgbClr val="C00000"/>
                </a:solidFill>
              </a:rPr>
              <a:t>可变空间需求</a:t>
            </a:r>
            <a:r>
              <a:rPr lang="zh-CN" altLang="en-US" sz="2400"/>
              <a:t>）；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400"/>
              <a:t>    (3) </a:t>
            </a:r>
            <a:r>
              <a:rPr lang="zh-CN" altLang="en-US" sz="2400"/>
              <a:t>辅助变量所占空间（</a:t>
            </a:r>
            <a:r>
              <a:rPr lang="zh-CN" altLang="en-US" sz="2400">
                <a:solidFill>
                  <a:srgbClr val="C00000"/>
                </a:solidFill>
              </a:rPr>
              <a:t>可变空间需求</a:t>
            </a:r>
            <a:r>
              <a:rPr lang="zh-CN" altLang="en-US" sz="2400"/>
              <a:t>）。</a:t>
            </a:r>
            <a:endParaRPr lang="zh-CN" altLang="en-US" sz="2400" dirty="0"/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449191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1.3.3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算法的空间复杂性</a:t>
            </a:r>
          </a:p>
        </p:txBody>
      </p:sp>
      <p:sp>
        <p:nvSpPr>
          <p:cNvPr id="3" name="矩形 2"/>
          <p:cNvSpPr/>
          <p:nvPr/>
        </p:nvSpPr>
        <p:spPr>
          <a:xfrm>
            <a:off x="908643" y="1259903"/>
            <a:ext cx="10046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算法的空间复杂度（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 complexity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）是指算法运行所需的存储空间。</a:t>
            </a:r>
          </a:p>
        </p:txBody>
      </p:sp>
    </p:spTree>
    <p:extLst>
      <p:ext uri="{BB962C8B-B14F-4D97-AF65-F5344CB8AC3E}">
        <p14:creationId xmlns:p14="http://schemas.microsoft.com/office/powerpoint/2010/main" val="2099636819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70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7641713" y="2182409"/>
            <a:ext cx="4432797" cy="1902051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1-1】</a:t>
            </a:r>
            <a:r>
              <a:rPr lang="zh-CN" altLang="en-US" sz="2400" dirty="0"/>
              <a:t>交换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和</a:t>
            </a:r>
            <a:r>
              <a:rPr lang="en-US" altLang="zh-CN" sz="2400" dirty="0"/>
              <a:t>j</a:t>
            </a:r>
            <a:r>
              <a:rPr lang="zh-CN" altLang="en-US" sz="2400" dirty="0"/>
              <a:t>的内容。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/>
              <a:t>    </a:t>
            </a:r>
            <a:r>
              <a:rPr lang="en-US" altLang="zh-CN" sz="2400" dirty="0"/>
              <a:t>t</a:t>
            </a:r>
            <a:r>
              <a:rPr lang="en-US" altLang="zh-CN" sz="2400"/>
              <a:t>emp=i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=j</a:t>
            </a:r>
            <a:r>
              <a:rPr lang="zh-CN" altLang="en-US" sz="2400" dirty="0"/>
              <a:t>；</a:t>
            </a:r>
            <a:r>
              <a:rPr lang="en-US" altLang="zh-CN" sz="2400" dirty="0"/>
              <a:t>j=temp</a:t>
            </a:r>
            <a:r>
              <a:rPr lang="zh-CN" altLang="en-US" sz="2400" dirty="0"/>
              <a:t>；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此类算法的时间复杂度是</a:t>
            </a:r>
            <a:r>
              <a:rPr lang="en-US" altLang="zh-CN" sz="2400" dirty="0"/>
              <a:t>Ο(1)</a:t>
            </a:r>
            <a:r>
              <a:rPr lang="zh-CN" altLang="en-US" sz="2400" dirty="0"/>
              <a:t>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37426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77562"/>
            <a:ext cx="5901169" cy="461657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非递归算法分析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算法分析实例</a:t>
            </a:r>
          </a:p>
        </p:txBody>
      </p:sp>
      <p:sp>
        <p:nvSpPr>
          <p:cNvPr id="3" name="矩形 2"/>
          <p:cNvSpPr/>
          <p:nvPr/>
        </p:nvSpPr>
        <p:spPr>
          <a:xfrm>
            <a:off x="7854949" y="4434004"/>
            <a:ext cx="3552576" cy="497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00"/>
              </a:buClr>
            </a:pPr>
            <a:r>
              <a:rPr lang="en-US" altLang="zh-CN" sz="2400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O(1)—</a:t>
            </a:r>
            <a:r>
              <a:rPr lang="zh-CN" altLang="en-US" sz="2400" ker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常数级时间复杂度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835628" y="1964971"/>
            <a:ext cx="6714522" cy="423897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非递归算法分析的基本法则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/ while 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循环体内计算时间 * 循环次数；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）嵌套循环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循环体内计算时间 * 所有循环次数；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）顺序语句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各语句计算时间相加；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if-else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</a:p>
          <a:p>
            <a:pPr marL="0" lvl="0" indent="0">
              <a:spcBef>
                <a:spcPts val="300"/>
              </a:spcBef>
              <a:buClr>
                <a:srgbClr val="000000"/>
              </a:buClr>
              <a:buNone/>
            </a:pP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if 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语句计算时间和 </a:t>
            </a:r>
            <a:r>
              <a:rPr lang="en-US" altLang="zh-CN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 </a:t>
            </a:r>
            <a:r>
              <a:rPr lang="zh-CN" alt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语句计算时间的较大者。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78351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46" grpId="0"/>
      <p:bldP spid="70" grpId="0"/>
      <p:bldP spid="3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960051" y="1747915"/>
            <a:ext cx="6237162" cy="504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1-2】</a:t>
            </a:r>
            <a:r>
              <a:rPr lang="zh-CN" altLang="en-US" sz="2400" dirty="0"/>
              <a:t>变量计数之一。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      </a:t>
            </a:r>
            <a:r>
              <a:rPr lang="en-US" altLang="zh-CN" sz="2400" dirty="0"/>
              <a:t>(1)  x=0</a:t>
            </a:r>
            <a:r>
              <a:rPr lang="zh-CN" altLang="en-US" sz="2400" dirty="0"/>
              <a:t>；</a:t>
            </a:r>
            <a:r>
              <a:rPr lang="en-US" altLang="zh-CN" sz="2400" dirty="0"/>
              <a:t>y=0</a:t>
            </a:r>
            <a:r>
              <a:rPr lang="zh-CN" altLang="en-US" sz="2400" dirty="0"/>
              <a:t>；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      </a:t>
            </a:r>
            <a:r>
              <a:rPr lang="en-US" altLang="zh-CN" sz="2400" dirty="0"/>
              <a:t>(2)  for(k-1</a:t>
            </a:r>
            <a:r>
              <a:rPr lang="zh-CN" altLang="en-US" sz="2400" dirty="0"/>
              <a:t>；</a:t>
            </a:r>
            <a:r>
              <a:rPr lang="en-US" altLang="zh-CN" sz="2400" dirty="0"/>
              <a:t>k&lt;=n</a:t>
            </a:r>
            <a:r>
              <a:rPr lang="zh-CN" altLang="en-US" sz="2400" dirty="0"/>
              <a:t>；</a:t>
            </a:r>
            <a:r>
              <a:rPr lang="en-US" altLang="zh-CN" sz="2400" dirty="0"/>
              <a:t>k++)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      (3)  x++</a:t>
            </a:r>
            <a:r>
              <a:rPr lang="zh-CN" altLang="en-US" sz="2400" dirty="0"/>
              <a:t>；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      </a:t>
            </a:r>
            <a:r>
              <a:rPr lang="en-US" altLang="zh-CN" sz="2400" dirty="0"/>
              <a:t>(4)  for(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      (5)  for(j=1</a:t>
            </a:r>
            <a:r>
              <a:rPr lang="zh-CN" altLang="en-US" sz="2400" dirty="0"/>
              <a:t>；</a:t>
            </a:r>
            <a:r>
              <a:rPr lang="en-US" altLang="zh-CN" sz="2400" dirty="0"/>
              <a:t>j&lt;=n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j++</a:t>
            </a:r>
            <a:r>
              <a:rPr lang="en-US" altLang="zh-CN" sz="2400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      (6)  y++</a:t>
            </a:r>
            <a:r>
              <a:rPr lang="zh-CN" altLang="en-US" sz="2400" dirty="0"/>
              <a:t>； 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该算法段的时间复杂度为</a:t>
            </a:r>
            <a:r>
              <a:rPr lang="en-US" altLang="zh-CN" sz="2400" dirty="0"/>
              <a:t>T(n)=</a:t>
            </a:r>
            <a:r>
              <a:rPr lang="el-GR" altLang="zh-CN" sz="2400" dirty="0"/>
              <a:t>Ο(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37426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77562"/>
            <a:ext cx="5901169" cy="461657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非递归算法分析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算法分析实例</a:t>
            </a:r>
          </a:p>
        </p:txBody>
      </p:sp>
    </p:spTree>
    <p:extLst>
      <p:ext uri="{BB962C8B-B14F-4D97-AF65-F5344CB8AC3E}">
        <p14:creationId xmlns:p14="http://schemas.microsoft.com/office/powerpoint/2010/main" val="1867336572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085353" y="1879355"/>
            <a:ext cx="9692779" cy="433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zh-CN" sz="2000" dirty="0"/>
              <a:t>【例</a:t>
            </a:r>
            <a:r>
              <a:rPr lang="en-US" altLang="zh-CN" sz="2000" dirty="0"/>
              <a:t>1-5</a:t>
            </a:r>
            <a:r>
              <a:rPr lang="zh-CN" altLang="zh-CN" sz="2000" dirty="0"/>
              <a:t>】在数值</a:t>
            </a:r>
            <a:r>
              <a:rPr lang="en-US" altLang="zh-CN" sz="2000" dirty="0"/>
              <a:t>A[0..n-1]</a:t>
            </a:r>
            <a:r>
              <a:rPr lang="zh-CN" altLang="zh-CN" sz="2000" dirty="0"/>
              <a:t>中查找给定值</a:t>
            </a:r>
            <a:r>
              <a:rPr lang="en-US" altLang="zh-CN" sz="2000" dirty="0"/>
              <a:t>K</a:t>
            </a:r>
            <a:r>
              <a:rPr lang="zh-CN" altLang="zh-CN" sz="2000" dirty="0"/>
              <a:t>的算法大致如下：</a:t>
            </a:r>
          </a:p>
          <a:p>
            <a:pPr lvl="1">
              <a:buNone/>
            </a:pPr>
            <a:r>
              <a:rPr lang="en-US" altLang="zh-CN" sz="2000" dirty="0"/>
              <a:t> (1)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=n-1</a:t>
            </a:r>
            <a:r>
              <a:rPr lang="zh-CN" altLang="zh-CN" sz="2000" dirty="0"/>
              <a:t>；</a:t>
            </a:r>
          </a:p>
          <a:p>
            <a:pPr lvl="1">
              <a:buNone/>
            </a:pPr>
            <a:r>
              <a:rPr lang="en-US" altLang="zh-CN" sz="2000" dirty="0"/>
              <a:t> (2) while(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&gt;=0 and A[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]&lt;&gt;k )</a:t>
            </a:r>
            <a:endParaRPr lang="zh-CN" altLang="zh-CN" sz="2000" dirty="0"/>
          </a:p>
          <a:p>
            <a:pPr lvl="1">
              <a:buNone/>
            </a:pPr>
            <a:r>
              <a:rPr lang="en-US" altLang="zh-CN" sz="2000" dirty="0"/>
              <a:t> (3)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=i-1</a:t>
            </a:r>
            <a:r>
              <a:rPr lang="zh-CN" altLang="zh-CN" sz="2000" dirty="0"/>
              <a:t>；</a:t>
            </a:r>
          </a:p>
          <a:p>
            <a:pPr lvl="1">
              <a:buNone/>
            </a:pPr>
            <a:r>
              <a:rPr lang="en-US" altLang="zh-CN" sz="2000" dirty="0"/>
              <a:t> (4) return </a:t>
            </a:r>
            <a:r>
              <a:rPr lang="en-US" altLang="zh-CN" sz="2000" dirty="0" err="1"/>
              <a:t>i</a:t>
            </a:r>
            <a:r>
              <a:rPr lang="zh-CN" altLang="zh-CN" sz="2000" dirty="0"/>
              <a:t>；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       此算法的频度不仅与问题规模</a:t>
            </a:r>
            <a:r>
              <a:rPr lang="en-US" altLang="zh-CN" sz="2000" dirty="0"/>
              <a:t>n</a:t>
            </a:r>
            <a:r>
              <a:rPr lang="zh-CN" altLang="en-US" sz="2000" dirty="0"/>
              <a:t>有关，还与输入实例中</a:t>
            </a:r>
            <a:r>
              <a:rPr lang="en-US" altLang="zh-CN" sz="2000" dirty="0"/>
              <a:t>A</a:t>
            </a:r>
            <a:r>
              <a:rPr lang="zh-CN" altLang="en-US" sz="2000" dirty="0"/>
              <a:t>的各元素取值及</a:t>
            </a:r>
            <a:r>
              <a:rPr lang="en-US" altLang="zh-CN" sz="2000" dirty="0"/>
              <a:t>k</a:t>
            </a:r>
            <a:r>
              <a:rPr lang="zh-CN" altLang="en-US" sz="2000" dirty="0"/>
              <a:t>的取值有关：</a:t>
            </a:r>
          </a:p>
          <a:p>
            <a:pPr>
              <a:buNone/>
            </a:pPr>
            <a:r>
              <a:rPr lang="zh-CN" altLang="en-US" sz="2000" dirty="0"/>
              <a:t> </a:t>
            </a:r>
            <a:r>
              <a:rPr lang="en-US" altLang="zh-CN" sz="2000" dirty="0"/>
              <a:t>     1. </a:t>
            </a:r>
            <a:r>
              <a:rPr lang="zh-CN" altLang="en-US" sz="2000" dirty="0"/>
              <a:t>若</a:t>
            </a:r>
            <a:r>
              <a:rPr lang="en-US" altLang="zh-CN" sz="2000" dirty="0"/>
              <a:t>A</a:t>
            </a:r>
            <a:r>
              <a:rPr lang="zh-CN" altLang="en-US" sz="2000" dirty="0"/>
              <a:t>中没有与</a:t>
            </a:r>
            <a:r>
              <a:rPr lang="en-US" altLang="zh-CN" sz="2000" dirty="0"/>
              <a:t>k</a:t>
            </a:r>
            <a:r>
              <a:rPr lang="zh-CN" altLang="en-US" sz="2000" dirty="0"/>
              <a:t>相等的元素，则语句</a:t>
            </a:r>
            <a:r>
              <a:rPr lang="en-US" altLang="zh-CN" sz="2000" dirty="0"/>
              <a:t>(2)</a:t>
            </a:r>
            <a:r>
              <a:rPr lang="zh-CN" altLang="en-US" sz="2000" dirty="0"/>
              <a:t>的频度</a:t>
            </a:r>
            <a:r>
              <a:rPr lang="en-US" altLang="zh-CN" sz="2000" dirty="0"/>
              <a:t>f(n)=n</a:t>
            </a:r>
            <a:r>
              <a:rPr lang="zh-CN" altLang="en-US" sz="2000" dirty="0"/>
              <a:t>；这是最坏情况。</a:t>
            </a:r>
          </a:p>
          <a:p>
            <a:pPr>
              <a:buNone/>
            </a:pPr>
            <a:r>
              <a:rPr lang="zh-CN" altLang="en-US" sz="2000" dirty="0"/>
              <a:t>      </a:t>
            </a:r>
            <a:r>
              <a:rPr lang="en-US" altLang="zh-CN" sz="2000" dirty="0"/>
              <a:t>2. </a:t>
            </a:r>
            <a:r>
              <a:rPr lang="zh-CN" altLang="en-US" sz="2000" dirty="0"/>
              <a:t>若</a:t>
            </a:r>
            <a:r>
              <a:rPr lang="en-US" altLang="zh-CN" sz="2000" dirty="0"/>
              <a:t>A</a:t>
            </a:r>
            <a:r>
              <a:rPr lang="zh-CN" altLang="en-US" sz="2000" dirty="0"/>
              <a:t>的第一个元素等于</a:t>
            </a:r>
            <a:r>
              <a:rPr lang="en-US" altLang="zh-CN" sz="2000" dirty="0"/>
              <a:t>k,</a:t>
            </a:r>
            <a:r>
              <a:rPr lang="zh-CN" altLang="en-US" sz="2000" dirty="0"/>
              <a:t>则语句</a:t>
            </a:r>
            <a:r>
              <a:rPr lang="en-US" altLang="zh-CN" sz="2000" dirty="0"/>
              <a:t>(2)</a:t>
            </a:r>
            <a:r>
              <a:rPr lang="zh-CN" altLang="en-US" sz="2000" dirty="0"/>
              <a:t>的频度</a:t>
            </a:r>
            <a:r>
              <a:rPr lang="en-US" altLang="zh-CN" sz="2000" dirty="0"/>
              <a:t>f(n)</a:t>
            </a:r>
            <a:r>
              <a:rPr lang="zh-CN" altLang="en-US" sz="2000" dirty="0"/>
              <a:t>是常数</a:t>
            </a:r>
            <a:r>
              <a:rPr lang="en-US" altLang="zh-CN" sz="2000" dirty="0"/>
              <a:t>1</a:t>
            </a:r>
            <a:r>
              <a:rPr lang="zh-CN" altLang="en-US" sz="2000" dirty="0"/>
              <a:t>；这是最好情况。</a:t>
            </a:r>
          </a:p>
          <a:p>
            <a:pPr>
              <a:buNone/>
            </a:pPr>
            <a:r>
              <a:rPr lang="zh-CN" altLang="en-US" sz="2000" dirty="0"/>
              <a:t>在求平均情况时，一般地假设查找不同元素的概率</a:t>
            </a:r>
            <a:r>
              <a:rPr lang="en-US" altLang="zh-CN" sz="2000" dirty="0"/>
              <a:t>P</a:t>
            </a:r>
            <a:r>
              <a:rPr lang="zh-CN" altLang="en-US" sz="2000" dirty="0"/>
              <a:t>是相同的，则算法的平均复杂度为：</a:t>
            </a:r>
          </a:p>
          <a:p>
            <a:pPr>
              <a:buNone/>
            </a:pPr>
            <a:endParaRPr lang="zh-CN" altLang="zh-CN" sz="2000" dirty="0"/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37426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77562"/>
            <a:ext cx="5901169" cy="461657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非递归算法分析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算法分析实例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912821" y="5540474"/>
                <a:ext cx="578260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(1+2+3+⋯+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21" y="5540474"/>
                <a:ext cx="5782609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86505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085353" y="1879355"/>
            <a:ext cx="9692779" cy="18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例</a:t>
            </a:r>
            <a:r>
              <a:rPr lang="en-US" altLang="zh-CN" sz="2000" dirty="0"/>
              <a:t>1-6】</a:t>
            </a:r>
            <a:r>
              <a:rPr lang="zh-CN" altLang="en-US" sz="2000" dirty="0"/>
              <a:t>求</a:t>
            </a:r>
            <a:r>
              <a:rPr lang="en-US" altLang="zh-CN" sz="2000" dirty="0"/>
              <a:t>N</a:t>
            </a:r>
            <a:r>
              <a:rPr lang="zh-CN" altLang="en-US" sz="2000" dirty="0"/>
              <a:t>！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    以求</a:t>
            </a:r>
            <a:r>
              <a:rPr lang="en-US" altLang="zh-CN" sz="2000" dirty="0"/>
              <a:t>n!</a:t>
            </a:r>
            <a:r>
              <a:rPr lang="zh-CN" altLang="en-US" sz="2000" dirty="0"/>
              <a:t>为例，算法的递归方程为：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    </a:t>
            </a:r>
            <a:endParaRPr lang="zh-CN" altLang="zh-CN" sz="2000" dirty="0"/>
          </a:p>
        </p:txBody>
      </p:sp>
      <p:grpSp>
        <p:nvGrpSpPr>
          <p:cNvPr id="145" name="组合 144"/>
          <p:cNvGrpSpPr/>
          <p:nvPr/>
        </p:nvGrpSpPr>
        <p:grpSpPr>
          <a:xfrm>
            <a:off x="1191531" y="1137426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77562"/>
            <a:ext cx="5901169" cy="461657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递归算法分析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算法分析实例</a:t>
            </a:r>
          </a:p>
        </p:txBody>
      </p:sp>
      <p:sp>
        <p:nvSpPr>
          <p:cNvPr id="10" name="Rectangle 3"/>
          <p:cNvSpPr txBox="1">
            <a:spLocks/>
          </p:cNvSpPr>
          <p:nvPr/>
        </p:nvSpPr>
        <p:spPr bwMode="auto">
          <a:xfrm>
            <a:off x="7672388" y="3216760"/>
            <a:ext cx="3687762" cy="240298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8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Blip>
                <a:blip r:embed="rId3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int factorial(int n)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{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   if (n == 0) return 1; 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    return n*factorial(n-1);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   }</a:t>
            </a: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17999"/>
              </p:ext>
            </p:extLst>
          </p:nvPr>
        </p:nvGraphicFramePr>
        <p:xfrm>
          <a:off x="5332413" y="2007528"/>
          <a:ext cx="32400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r:id="rId4" imgW="1689100" imgH="457200" progId="Equation.3">
                  <p:embed/>
                </p:oleObj>
              </mc:Choice>
              <mc:Fallback>
                <p:oleObj r:id="rId4" imgW="1689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2413" y="2007528"/>
                        <a:ext cx="3240087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384300" y="337298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000" dirty="0">
                <a:solidFill>
                  <a:srgbClr val="000000"/>
                </a:solidFill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</a:rPr>
              <a:t>O(1)</a:t>
            </a:r>
            <a:r>
              <a:rPr lang="zh-CN" altLang="en-US" sz="2000" dirty="0">
                <a:solidFill>
                  <a:srgbClr val="000000"/>
                </a:solidFill>
              </a:rPr>
              <a:t>为一次乘法操作，则迭代求解过程如下：</a:t>
            </a:r>
          </a:p>
          <a:p>
            <a:pPr lvl="0"/>
            <a:r>
              <a:rPr lang="en-US" altLang="zh-CN" sz="2000" dirty="0">
                <a:solidFill>
                  <a:srgbClr val="000000"/>
                </a:solidFill>
              </a:rPr>
              <a:t>    T(n)  =T(n-2)+O(1)+O(1)</a:t>
            </a:r>
          </a:p>
          <a:p>
            <a:pPr lvl="0"/>
            <a:r>
              <a:rPr lang="en-US" altLang="zh-CN" sz="2000" dirty="0">
                <a:solidFill>
                  <a:srgbClr val="000000"/>
                </a:solidFill>
              </a:rPr>
              <a:t>            =T(n-3)+O(1) +O(1)+O(1)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</a:rPr>
              <a:t>……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</a:rPr>
              <a:t>= O(1) +……+O(1)+O(1)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</a:rPr>
              <a:t>=n*O(1)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</a:rPr>
              <a:t>=O(n)</a:t>
            </a:r>
          </a:p>
        </p:txBody>
      </p:sp>
    </p:spTree>
    <p:extLst>
      <p:ext uri="{BB962C8B-B14F-4D97-AF65-F5344CB8AC3E}">
        <p14:creationId xmlns:p14="http://schemas.microsoft.com/office/powerpoint/2010/main" val="3697367876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6" grpId="0"/>
      <p:bldP spid="70" grpId="0"/>
      <p:bldP spid="10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1191531" y="1137426"/>
            <a:ext cx="5258430" cy="617804"/>
            <a:chOff x="440786" y="1545552"/>
            <a:chExt cx="2553308" cy="617804"/>
          </a:xfrm>
          <a:solidFill>
            <a:schemeClr val="accent1"/>
          </a:solidFill>
        </p:grpSpPr>
        <p:grpSp>
          <p:nvGrpSpPr>
            <p:cNvPr id="128" name="组合 127"/>
            <p:cNvGrpSpPr/>
            <p:nvPr/>
          </p:nvGrpSpPr>
          <p:grpSpPr>
            <a:xfrm>
              <a:off x="440786" y="1545552"/>
              <a:ext cx="2353956" cy="617804"/>
              <a:chOff x="586154" y="1582962"/>
              <a:chExt cx="2353956" cy="667665"/>
            </a:xfrm>
            <a:grpFill/>
          </p:grpSpPr>
          <p:sp>
            <p:nvSpPr>
              <p:cNvPr id="26" name="五边形 25"/>
              <p:cNvSpPr/>
              <p:nvPr/>
            </p:nvSpPr>
            <p:spPr>
              <a:xfrm>
                <a:off x="586154" y="1582962"/>
                <a:ext cx="2145323" cy="667665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燕尾形 126"/>
              <p:cNvSpPr/>
              <p:nvPr/>
            </p:nvSpPr>
            <p:spPr>
              <a:xfrm>
                <a:off x="2503692" y="1582962"/>
                <a:ext cx="436418" cy="667665"/>
              </a:xfrm>
              <a:prstGeom prst="chevron">
                <a:avLst>
                  <a:gd name="adj" fmla="val 765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燕尾形 128"/>
            <p:cNvSpPr/>
            <p:nvPr/>
          </p:nvSpPr>
          <p:spPr>
            <a:xfrm>
              <a:off x="2557676" y="1545552"/>
              <a:ext cx="436418" cy="617804"/>
            </a:xfrm>
            <a:prstGeom prst="chevron">
              <a:avLst>
                <a:gd name="adj" fmla="val 765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6" name="矩形 145"/>
          <p:cNvSpPr/>
          <p:nvPr/>
        </p:nvSpPr>
        <p:spPr>
          <a:xfrm>
            <a:off x="1296044" y="1277562"/>
            <a:ext cx="5901169" cy="461657"/>
          </a:xfrm>
          <a:prstGeom prst="rect">
            <a:avLst/>
          </a:prstGeom>
        </p:spPr>
        <p:txBody>
          <a:bodyPr wrap="square" lIns="91431" tIns="45716" rIns="91431" bIns="45716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递归算法分析</a:t>
            </a: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191531" y="388501"/>
            <a:ext cx="367118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1.3.4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算法分析实例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28850"/>
            <a:ext cx="10668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659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183226" y="1511893"/>
            <a:ext cx="1825548" cy="182554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472272" y="1762948"/>
            <a:ext cx="1247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04</a:t>
            </a:r>
            <a:endParaRPr lang="zh-CN" altLang="en-US" sz="8000" dirty="0">
              <a:solidFill>
                <a:schemeClr val="bg1"/>
              </a:solidFill>
              <a:effectLst>
                <a:innerShdw blurRad="127000" dist="635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3238360" y="3776836"/>
            <a:ext cx="571528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4400" dirty="0">
                <a:solidFill>
                  <a:schemeClr val="accent4"/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</a:rPr>
              <a:t>现代常用算法概览</a:t>
            </a:r>
          </a:p>
        </p:txBody>
      </p:sp>
    </p:spTree>
    <p:extLst>
      <p:ext uri="{BB962C8B-B14F-4D97-AF65-F5344CB8AC3E}">
        <p14:creationId xmlns:p14="http://schemas.microsoft.com/office/powerpoint/2010/main" val="253908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096000" y="1539032"/>
            <a:ext cx="0" cy="4831900"/>
          </a:xfrm>
          <a:prstGeom prst="line">
            <a:avLst/>
          </a:pr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组合 2"/>
          <p:cNvGrpSpPr/>
          <p:nvPr/>
        </p:nvGrpSpPr>
        <p:grpSpPr>
          <a:xfrm>
            <a:off x="2352623" y="1953052"/>
            <a:ext cx="4338475" cy="967058"/>
            <a:chOff x="5879462" y="287200"/>
            <a:chExt cx="3545784" cy="79036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6" name="Freeform 56"/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7"/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58"/>
              <p:cNvSpPr>
                <a:spLocks/>
              </p:cNvSpPr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5383645" y="2054708"/>
            <a:ext cx="128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57344" y="4838114"/>
            <a:ext cx="4338475" cy="967058"/>
            <a:chOff x="5879462" y="287200"/>
            <a:chExt cx="3545784" cy="79036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13" name="Freeform 56"/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57"/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58"/>
              <p:cNvSpPr>
                <a:spLocks/>
              </p:cNvSpPr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383645" y="4914993"/>
            <a:ext cx="128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5507013" y="3417706"/>
            <a:ext cx="4338475" cy="967058"/>
            <a:chOff x="5879462" y="287200"/>
            <a:chExt cx="3545784" cy="79036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57"/>
              <p:cNvSpPr>
                <a:spLocks/>
              </p:cNvSpPr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58"/>
              <p:cNvSpPr>
                <a:spLocks/>
              </p:cNvSpPr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5519191" y="3508822"/>
            <a:ext cx="128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24260" y="2028821"/>
            <a:ext cx="1979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748305" y="4906300"/>
            <a:ext cx="192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并行算法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36461" y="3488097"/>
            <a:ext cx="192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压缩算法</a:t>
            </a:r>
          </a:p>
        </p:txBody>
      </p:sp>
    </p:spTree>
    <p:extLst>
      <p:ext uri="{BB962C8B-B14F-4D97-AF65-F5344CB8AC3E}">
        <p14:creationId xmlns:p14="http://schemas.microsoft.com/office/powerpoint/2010/main" val="15154859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3" grpId="0"/>
      <p:bldP spid="24" grpId="0"/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279650" y="620713"/>
            <a:ext cx="7924800" cy="6477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</a:ln>
          <a:effectLst/>
        </p:spPr>
        <p:txBody>
          <a:bodyPr anchor="b"/>
          <a:lstStyle/>
          <a:p>
            <a:pPr algn="ctr" eaLnBrk="0" hangingPunct="0">
              <a:lnSpc>
                <a:spcPct val="90000"/>
              </a:lnSpc>
              <a:buFont typeface="Arial" panose="020B0604020202090204" pitchFamily="34" charset="0"/>
              <a:buNone/>
            </a:pPr>
            <a:r>
              <a:rPr lang="zh-CN" altLang="en-US" sz="36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学习方法</a:t>
            </a:r>
          </a:p>
        </p:txBody>
      </p:sp>
      <p:sp>
        <p:nvSpPr>
          <p:cNvPr id="20482" name="内容占位符 2"/>
          <p:cNvSpPr>
            <a:spLocks noGrp="1" noChangeArrowheads="1"/>
          </p:cNvSpPr>
          <p:nvPr/>
        </p:nvSpPr>
        <p:spPr bwMode="auto">
          <a:xfrm>
            <a:off x="2209800" y="1660525"/>
            <a:ext cx="7500938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多练习，掌握基本算法设计思想</a:t>
            </a: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多读程序，学习编程方法与技巧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zh-CN" altLang="zh-CN" sz="2800">
              <a:latin typeface="微软雅黑" panose="020B0503020204020204" pitchFamily="34" charset="-122"/>
              <a:ea typeface="微软雅黑" panose="020B0503020204020204" pitchFamily="34" charset="-122"/>
              <a:sym typeface="华文中宋" panose="02010600040101010101" pitchFamily="2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华文中宋" panose="02010600040101010101" pitchFamily="2" charset="-122"/>
              </a:rPr>
              <a:t>多上机实践，加强动手能力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2"/>
              </a:buBlip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46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1525" y="2365392"/>
            <a:ext cx="9763434" cy="3918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422797" y="-717455"/>
            <a:ext cx="5456657" cy="3385753"/>
            <a:chOff x="-422797" y="-717455"/>
            <a:chExt cx="5456657" cy="338575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2084012" y="-281550"/>
              <a:ext cx="2949848" cy="29498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422797" y="-717455"/>
              <a:ext cx="3385753" cy="3385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18"/>
          <p:cNvSpPr>
            <a:spLocks noChangeArrowheads="1"/>
          </p:cNvSpPr>
          <p:nvPr/>
        </p:nvSpPr>
        <p:spPr bwMode="auto">
          <a:xfrm>
            <a:off x="880710" y="938671"/>
            <a:ext cx="1938976" cy="80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第一章</a:t>
            </a:r>
          </a:p>
        </p:txBody>
      </p:sp>
      <p:sp>
        <p:nvSpPr>
          <p:cNvPr id="4" name="前言"/>
          <p:cNvSpPr>
            <a:spLocks noChangeArrowheads="1"/>
          </p:cNvSpPr>
          <p:nvPr/>
        </p:nvSpPr>
        <p:spPr bwMode="auto">
          <a:xfrm>
            <a:off x="2962956" y="1030660"/>
            <a:ext cx="1753028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933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算法概述</a:t>
            </a:r>
          </a:p>
        </p:txBody>
      </p:sp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E0B9D2C8-FE87-4C45-8C69-86C7C2223C88}"/>
              </a:ext>
            </a:extLst>
          </p:cNvPr>
          <p:cNvSpPr/>
          <p:nvPr/>
        </p:nvSpPr>
        <p:spPr>
          <a:xfrm>
            <a:off x="7777824" y="412712"/>
            <a:ext cx="3972560" cy="2042160"/>
          </a:xfrm>
          <a:prstGeom prst="cloudCallout">
            <a:avLst>
              <a:gd name="adj1" fmla="val -73007"/>
              <a:gd name="adj2" fmla="val 74938"/>
            </a:avLst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什么</a:t>
            </a:r>
            <a:r>
              <a:rPr lang="zh-CN" altLang="en-US" sz="2400" dirty="0"/>
              <a:t>是算法呢？</a:t>
            </a:r>
          </a:p>
        </p:txBody>
      </p:sp>
      <p:sp>
        <p:nvSpPr>
          <p:cNvPr id="2" name="矩形 1"/>
          <p:cNvSpPr/>
          <p:nvPr/>
        </p:nvSpPr>
        <p:spPr>
          <a:xfrm>
            <a:off x="2084011" y="5269485"/>
            <a:ext cx="9197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算法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是解决特定问题的求解步骤的描述，在计算机中表现为指令的有限序列，并且每条指令由一个或多个操作组成。</a:t>
            </a:r>
          </a:p>
        </p:txBody>
      </p:sp>
      <p:pic>
        <p:nvPicPr>
          <p:cNvPr id="4098" name="Picture 2" descr="https://ss1.bdstatic.com/70cFuXSh_Q1YnxGkpoWK1HF6hhy/it/u=2296901166,3622010619&amp;fm=26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70" y="2711650"/>
            <a:ext cx="2069272" cy="23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4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/>
      <p:bldP spid="8" grpId="0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146072" y="2750022"/>
            <a:ext cx="1842188" cy="18421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249826" y="1415038"/>
            <a:ext cx="2372497" cy="2372497"/>
          </a:xfrm>
          <a:prstGeom prst="ellipse">
            <a:avLst/>
          </a:prstGeom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170425" y="822507"/>
            <a:ext cx="1900578" cy="19005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12008" y="1443383"/>
            <a:ext cx="2360141" cy="236014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91550" y="4957679"/>
            <a:ext cx="680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算法设计与分析</a:t>
            </a:r>
          </a:p>
        </p:txBody>
      </p:sp>
      <p:sp>
        <p:nvSpPr>
          <p:cNvPr id="9" name="椭圆 8"/>
          <p:cNvSpPr/>
          <p:nvPr/>
        </p:nvSpPr>
        <p:spPr>
          <a:xfrm>
            <a:off x="4399006" y="3918175"/>
            <a:ext cx="605481" cy="605481"/>
          </a:xfrm>
          <a:prstGeom prst="ellipse">
            <a:avLst/>
          </a:prstGeom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010401" y="783678"/>
            <a:ext cx="605481" cy="6054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592597" y="911365"/>
            <a:ext cx="560172" cy="56017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9472" y="931958"/>
            <a:ext cx="308919" cy="30891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143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28188" y="1816456"/>
            <a:ext cx="14157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46200" y="200112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</p:spTree>
    <p:extLst>
      <p:ext uri="{BB962C8B-B14F-4D97-AF65-F5344CB8AC3E}">
        <p14:creationId xmlns:p14="http://schemas.microsoft.com/office/powerpoint/2010/main" val="20200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50"/>
                            </p:stCondLst>
                            <p:childTnLst>
                              <p:par>
                                <p:cTn id="5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4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4" grpId="0" animBg="1"/>
      <p:bldP spid="6" grpId="0"/>
      <p:bldP spid="9" grpId="0" animBg="1"/>
      <p:bldP spid="10" grpId="0" animBg="1"/>
      <p:bldP spid="11" grpId="0" animBg="1"/>
      <p:bldP spid="12" grpId="0" animBg="1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9"/>
          <p:cNvSpPr txBox="1">
            <a:spLocks noChangeArrowheads="1"/>
          </p:cNvSpPr>
          <p:nvPr/>
        </p:nvSpPr>
        <p:spPr bwMode="auto">
          <a:xfrm>
            <a:off x="328182" y="2660350"/>
            <a:ext cx="2349834" cy="149579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en-US" altLang="zh-CN" sz="28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8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64"/>
          <p:cNvSpPr txBox="1"/>
          <p:nvPr/>
        </p:nvSpPr>
        <p:spPr>
          <a:xfrm>
            <a:off x="7116634" y="985445"/>
            <a:ext cx="51788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2800" dirty="0">
                <a:solidFill>
                  <a:schemeClr val="accent4"/>
                </a:solidFill>
                <a:effectLst>
                  <a:innerShdw blurRad="76200" dist="50800" dir="13500000">
                    <a:prstClr val="black">
                      <a:alpha val="50000"/>
                    </a:prstClr>
                  </a:innerShdw>
                </a:effectLst>
              </a:rPr>
              <a:t>用计算机求解问题与算法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352138" y="613906"/>
            <a:ext cx="1285345" cy="1285345"/>
            <a:chOff x="6250540" y="613906"/>
            <a:chExt cx="1285345" cy="1285345"/>
          </a:xfrm>
        </p:grpSpPr>
        <p:sp>
          <p:nvSpPr>
            <p:cNvPr id="12" name="文本框 11"/>
            <p:cNvSpPr txBox="1"/>
            <p:nvPr/>
          </p:nvSpPr>
          <p:spPr>
            <a:xfrm>
              <a:off x="6541995" y="871858"/>
              <a:ext cx="7024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1"/>
                  </a:solidFill>
                  <a:effectLst>
                    <a:innerShdw blurRad="101600" dist="63500" dir="162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400" dirty="0">
                <a:solidFill>
                  <a:schemeClr val="accent1"/>
                </a:solidFill>
                <a:effectLst>
                  <a:innerShdw blurRad="1016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6" name="同心圆 15"/>
            <p:cNvSpPr/>
            <p:nvPr/>
          </p:nvSpPr>
          <p:spPr>
            <a:xfrm>
              <a:off x="6250540" y="613906"/>
              <a:ext cx="1285345" cy="1285345"/>
            </a:xfrm>
            <a:prstGeom prst="donut">
              <a:avLst>
                <a:gd name="adj" fmla="val 14336"/>
              </a:avLst>
            </a:prstGeom>
            <a:solidFill>
              <a:schemeClr val="accent1"/>
            </a:solidFill>
            <a:ln>
              <a:noFill/>
            </a:ln>
            <a:effectLst>
              <a:innerShdw blurRad="1016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52138" y="2090354"/>
            <a:ext cx="1285345" cy="1285345"/>
            <a:chOff x="6250540" y="2090354"/>
            <a:chExt cx="1285345" cy="1285345"/>
          </a:xfrm>
        </p:grpSpPr>
        <p:sp>
          <p:nvSpPr>
            <p:cNvPr id="17" name="文本框 16"/>
            <p:cNvSpPr txBox="1"/>
            <p:nvPr/>
          </p:nvSpPr>
          <p:spPr>
            <a:xfrm>
              <a:off x="6507530" y="2348306"/>
              <a:ext cx="7713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2"/>
                  </a:solidFill>
                  <a:effectLst>
                    <a:innerShdw blurRad="101600" dist="63500" dir="162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chemeClr val="accent2"/>
                </a:solidFill>
                <a:effectLst>
                  <a:innerShdw blurRad="1016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6250540" y="2090354"/>
              <a:ext cx="1285345" cy="1285345"/>
            </a:xfrm>
            <a:prstGeom prst="donut">
              <a:avLst>
                <a:gd name="adj" fmla="val 14336"/>
              </a:avLst>
            </a:prstGeom>
            <a:solidFill>
              <a:schemeClr val="accent2"/>
            </a:solidFill>
            <a:ln>
              <a:noFill/>
            </a:ln>
            <a:effectLst>
              <a:innerShdw blurRad="1016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64"/>
          <p:cNvSpPr txBox="1"/>
          <p:nvPr/>
        </p:nvSpPr>
        <p:spPr>
          <a:xfrm>
            <a:off x="7116634" y="2482010"/>
            <a:ext cx="45978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2800" dirty="0">
                <a:solidFill>
                  <a:schemeClr val="accent2"/>
                </a:solidFill>
                <a:effectLst>
                  <a:innerShdw blurRad="76200" dist="50800" dir="13500000">
                    <a:prstClr val="black">
                      <a:alpha val="50000"/>
                    </a:prstClr>
                  </a:innerShdw>
                </a:effectLst>
              </a:rPr>
              <a:t>算法设计步骤及描述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352138" y="3483330"/>
            <a:ext cx="1285345" cy="1285345"/>
            <a:chOff x="6250540" y="3483330"/>
            <a:chExt cx="1285345" cy="1285345"/>
          </a:xfrm>
        </p:grpSpPr>
        <p:sp>
          <p:nvSpPr>
            <p:cNvPr id="27" name="文本框 26"/>
            <p:cNvSpPr txBox="1"/>
            <p:nvPr/>
          </p:nvSpPr>
          <p:spPr>
            <a:xfrm>
              <a:off x="6499515" y="3741282"/>
              <a:ext cx="787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3"/>
                  </a:solidFill>
                  <a:effectLst>
                    <a:innerShdw blurRad="101600" dist="63500" dir="162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chemeClr val="accent3"/>
                </a:solidFill>
                <a:effectLst>
                  <a:innerShdw blurRad="1016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6250540" y="3483330"/>
              <a:ext cx="1285345" cy="1285345"/>
            </a:xfrm>
            <a:prstGeom prst="donut">
              <a:avLst>
                <a:gd name="adj" fmla="val 14336"/>
              </a:avLst>
            </a:prstGeom>
            <a:solidFill>
              <a:schemeClr val="accent3"/>
            </a:solidFill>
            <a:ln>
              <a:noFill/>
            </a:ln>
            <a:effectLst>
              <a:innerShdw blurRad="1016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7157274" y="3902662"/>
            <a:ext cx="45165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2800" dirty="0">
                <a:solidFill>
                  <a:schemeClr val="accent3"/>
                </a:solidFill>
                <a:effectLst>
                  <a:innerShdw blurRad="76200" dist="50800" dir="13500000">
                    <a:prstClr val="black">
                      <a:alpha val="50000"/>
                    </a:prstClr>
                  </a:innerShdw>
                </a:effectLst>
              </a:rPr>
              <a:t>算法分析体系及计量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352138" y="4896490"/>
            <a:ext cx="1285345" cy="1285345"/>
            <a:chOff x="6250540" y="4896490"/>
            <a:chExt cx="1285345" cy="1285345"/>
          </a:xfrm>
        </p:grpSpPr>
        <p:sp>
          <p:nvSpPr>
            <p:cNvPr id="30" name="文本框 29"/>
            <p:cNvSpPr txBox="1"/>
            <p:nvPr/>
          </p:nvSpPr>
          <p:spPr>
            <a:xfrm>
              <a:off x="6508331" y="5154442"/>
              <a:ext cx="769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4"/>
                  </a:solidFill>
                  <a:effectLst>
                    <a:innerShdw blurRad="101600" dist="63500" dir="162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chemeClr val="accent4"/>
                </a:solidFill>
                <a:effectLst>
                  <a:innerShdw blurRad="1016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" name="同心圆 30"/>
            <p:cNvSpPr/>
            <p:nvPr/>
          </p:nvSpPr>
          <p:spPr>
            <a:xfrm>
              <a:off x="6250540" y="4896490"/>
              <a:ext cx="1285345" cy="1285345"/>
            </a:xfrm>
            <a:prstGeom prst="donut">
              <a:avLst>
                <a:gd name="adj" fmla="val 14336"/>
              </a:avLst>
            </a:prstGeom>
            <a:solidFill>
              <a:schemeClr val="accent4"/>
            </a:solidFill>
            <a:ln>
              <a:noFill/>
            </a:ln>
            <a:effectLst>
              <a:innerShdw blurRad="1016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64"/>
          <p:cNvSpPr txBox="1"/>
          <p:nvPr/>
        </p:nvSpPr>
        <p:spPr>
          <a:xfrm>
            <a:off x="7116634" y="5295638"/>
            <a:ext cx="44048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2800" dirty="0">
                <a:solidFill>
                  <a:schemeClr val="accent4"/>
                </a:solidFill>
                <a:effectLst>
                  <a:innerShdw blurRad="76200" dist="50800" dir="13500000">
                    <a:prstClr val="black">
                      <a:alpha val="50000"/>
                    </a:prstClr>
                  </a:innerShdw>
                </a:effectLst>
              </a:rPr>
              <a:t>现代常用算法概览</a:t>
            </a:r>
          </a:p>
        </p:txBody>
      </p:sp>
    </p:spTree>
    <p:extLst>
      <p:ext uri="{BB962C8B-B14F-4D97-AF65-F5344CB8AC3E}">
        <p14:creationId xmlns:p14="http://schemas.microsoft.com/office/powerpoint/2010/main" val="2556000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00"/>
                            </p:stCondLst>
                            <p:childTnLst>
                              <p:par>
                                <p:cTn id="4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2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183226" y="1511893"/>
            <a:ext cx="1825548" cy="1825548"/>
          </a:xfrm>
          <a:prstGeom prst="ellipse">
            <a:avLst/>
          </a:prstGeom>
          <a:ln>
            <a:noFill/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533186" y="1762948"/>
            <a:ext cx="1125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01</a:t>
            </a:r>
            <a:endParaRPr lang="zh-CN" altLang="en-US" sz="8000" dirty="0">
              <a:solidFill>
                <a:schemeClr val="bg1"/>
              </a:solidFill>
              <a:effectLst>
                <a:innerShdw blurRad="127000" dist="635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2641600" y="3503111"/>
            <a:ext cx="71729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ctr"/>
            <a:r>
              <a:rPr lang="zh-CN" altLang="en-US" sz="3600" dirty="0">
                <a:solidFill>
                  <a:schemeClr val="accent4"/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</a:rPr>
              <a:t>用计算机求解问题与算法</a:t>
            </a: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3753394" y="4406552"/>
            <a:ext cx="5095966" cy="18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C00000"/>
                </a:solidFill>
                <a:sym typeface="微软雅黑" pitchFamily="34" charset="-122"/>
              </a:rPr>
              <a:t>问题求解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(problem solving)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是个大课题，它涉及归约、推断、决策、规划、常识推理、定理证明和相关过程的核心概念。</a:t>
            </a:r>
          </a:p>
        </p:txBody>
      </p:sp>
    </p:spTree>
    <p:extLst>
      <p:ext uri="{BB962C8B-B14F-4D97-AF65-F5344CB8AC3E}">
        <p14:creationId xmlns:p14="http://schemas.microsoft.com/office/powerpoint/2010/main" val="77263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  <p:bldP spid="3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198903" y="620712"/>
            <a:ext cx="5962881" cy="663943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 typeface="Arial" charset="0"/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noProof="1"/>
              <a:t>1.1  </a:t>
            </a:r>
            <a:r>
              <a:rPr lang="zh-CN" altLang="en-US" noProof="1"/>
              <a:t>算法在计算机科学中的地位</a:t>
            </a:r>
          </a:p>
        </p:txBody>
      </p:sp>
      <p:sp>
        <p:nvSpPr>
          <p:cNvPr id="7" name="内容占位符 2"/>
          <p:cNvSpPr txBox="1">
            <a:spLocks noChangeArrowheads="1"/>
          </p:cNvSpPr>
          <p:nvPr/>
        </p:nvSpPr>
        <p:spPr>
          <a:xfrm>
            <a:off x="827088" y="1461752"/>
            <a:ext cx="10532078" cy="4082603"/>
          </a:xfrm>
          <a:prstGeom prst="rect">
            <a:avLst/>
          </a:prstGeom>
        </p:spPr>
        <p:txBody>
          <a:bodyPr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1.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算法是计算机科学的主题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70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年代前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计算机科学基础的主题没有被清楚地认识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70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年代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Knuth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（高德纳）出版了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《The  Art of Computer Programming》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，以算法研究为主线，确立了算法为计算机科学基础的重要主题。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Knuth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1974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年获得图灵奖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70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年代后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算法作为计算机科学核心，推动了计算机科学技术飞速发展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算法和绝大多数的科学、商业和技术是相关的</a:t>
            </a:r>
          </a:p>
        </p:txBody>
      </p:sp>
      <p:sp>
        <p:nvSpPr>
          <p:cNvPr id="8" name="矩形标注 7"/>
          <p:cNvSpPr>
            <a:spLocks noChangeArrowheads="1"/>
          </p:cNvSpPr>
          <p:nvPr/>
        </p:nvSpPr>
        <p:spPr bwMode="auto">
          <a:xfrm>
            <a:off x="2942767" y="2621564"/>
            <a:ext cx="2955758" cy="369313"/>
          </a:xfrm>
          <a:prstGeom prst="wedgeRectCallout">
            <a:avLst>
              <a:gd name="adj1" fmla="val -32986"/>
              <a:gd name="adj2" fmla="val 71315"/>
            </a:avLst>
          </a:prstGeom>
          <a:solidFill>
            <a:srgbClr val="D9D9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rgbClr val="0070C0"/>
                </a:solidFill>
                <a:latin typeface="+mj-ea"/>
                <a:ea typeface="+mj-ea"/>
              </a:rPr>
              <a:t>算法和程序设计技术的</a:t>
            </a:r>
            <a:r>
              <a:rPr lang="zh-CN" altLang="en-US" sz="1800" b="1">
                <a:solidFill>
                  <a:srgbClr val="FF0000"/>
                </a:solidFill>
                <a:latin typeface="+mj-ea"/>
                <a:ea typeface="+mj-ea"/>
              </a:rPr>
              <a:t>先驱</a:t>
            </a: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7431108" y="2681170"/>
            <a:ext cx="2684795" cy="309707"/>
          </a:xfrm>
          <a:prstGeom prst="wedgeRectCallout">
            <a:avLst>
              <a:gd name="adj1" fmla="val -33017"/>
              <a:gd name="adj2" fmla="val 77916"/>
            </a:avLst>
          </a:prstGeom>
          <a:solidFill>
            <a:srgbClr val="D9D9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隶书" panose="0201080004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>
                <a:solidFill>
                  <a:srgbClr val="0070C0"/>
                </a:solidFill>
                <a:latin typeface="+mj-ea"/>
                <a:ea typeface="+mj-ea"/>
              </a:rPr>
              <a:t>计算机界“真正”的圣经</a:t>
            </a:r>
          </a:p>
        </p:txBody>
      </p:sp>
      <p:pic>
        <p:nvPicPr>
          <p:cNvPr id="2050" name="Picture 2" descr="唐纳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636" y="763822"/>
            <a:ext cx="1333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198903" y="620712"/>
            <a:ext cx="5962881" cy="663943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 typeface="Arial" charset="0"/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noProof="1"/>
              <a:t>1.1  </a:t>
            </a:r>
            <a:r>
              <a:rPr lang="zh-CN" altLang="en-US" noProof="1"/>
              <a:t>算法在计算机科学中的地位</a:t>
            </a: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>
          <a:xfrm>
            <a:off x="900114" y="1341438"/>
            <a:ext cx="5790462" cy="4751387"/>
          </a:xfrm>
          <a:prstGeom prst="rect">
            <a:avLst/>
          </a:prstGeom>
        </p:spPr>
        <p:txBody>
          <a:bodyPr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>
                <a:latin typeface="+mn-ea"/>
              </a:rPr>
              <a:t>2. </a:t>
            </a:r>
            <a:r>
              <a:rPr lang="zh-CN" altLang="en-US" sz="2400">
                <a:latin typeface="+mn-ea"/>
              </a:rPr>
              <a:t>算法设计与分析的地位</a:t>
            </a:r>
            <a:endParaRPr lang="en-US" altLang="zh-CN" sz="240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>
                <a:latin typeface="+mn-ea"/>
              </a:rPr>
              <a:t>计算机科学的体系</a:t>
            </a:r>
            <a:endParaRPr lang="en-US" altLang="zh-CN" sz="2400"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latin typeface="+mn-ea"/>
              </a:rPr>
              <a:t>算法设计和分析</a:t>
            </a:r>
            <a:endParaRPr lang="en-US" altLang="zh-CN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可计算问题</a:t>
            </a:r>
            <a:r>
              <a:rPr lang="zh-CN" altLang="en-US" sz="2400">
                <a:latin typeface="+mn-ea"/>
              </a:rPr>
              <a:t>的算法设计与分析</a:t>
            </a:r>
            <a:endParaRPr lang="en-US" altLang="zh-CN" sz="2400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设计算法</a:t>
            </a:r>
            <a:r>
              <a:rPr lang="zh-CN" altLang="en-US" sz="2400">
                <a:latin typeface="+mn-ea"/>
              </a:rPr>
              <a:t>的理论、方法和技术</a:t>
            </a:r>
            <a:endParaRPr lang="en-US" altLang="zh-CN" sz="2400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C00000"/>
                </a:solidFill>
                <a:latin typeface="+mn-ea"/>
              </a:rPr>
              <a:t>分析算法</a:t>
            </a:r>
            <a:r>
              <a:rPr lang="zh-CN" altLang="en-US" sz="2400">
                <a:latin typeface="+mn-ea"/>
              </a:rPr>
              <a:t>的理论、方法和技术</a:t>
            </a:r>
            <a:endParaRPr lang="en-US" altLang="zh-CN" sz="2400"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latin typeface="+mn-ea"/>
              </a:rPr>
              <a:t>计算机软件</a:t>
            </a:r>
            <a:endParaRPr lang="en-US" altLang="zh-CN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latin typeface="+mn-ea"/>
              </a:rPr>
              <a:t>系统软件</a:t>
            </a:r>
            <a:endParaRPr lang="en-US" altLang="zh-CN" sz="2400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latin typeface="+mn-ea"/>
              </a:rPr>
              <a:t>工具软件</a:t>
            </a:r>
            <a:endParaRPr lang="en-US" altLang="zh-CN" sz="2400"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>
                <a:latin typeface="+mn-ea"/>
              </a:rPr>
              <a:t>应用软件</a:t>
            </a:r>
            <a:endParaRPr lang="en-US" altLang="zh-CN" sz="2400">
              <a:latin typeface="+mn-ea"/>
            </a:endParaRPr>
          </a:p>
          <a:p>
            <a:pPr lvl="1"/>
            <a:endParaRPr lang="zh-CN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0021" y="5557294"/>
            <a:ext cx="1102164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rgbClr val="C00000"/>
                </a:solidFill>
                <a:sym typeface="微软雅黑" pitchFamily="34" charset="-122"/>
              </a:rPr>
              <a:t>算法是计算机学科中最具有方法论性质的核心概念，也被誉为计算机学科的灵魂。</a:t>
            </a:r>
            <a:endParaRPr lang="zh-CN" altLang="en-US" sz="2400" dirty="0">
              <a:solidFill>
                <a:srgbClr val="C00000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3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3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723B"/>
      </a:accent1>
      <a:accent2>
        <a:srgbClr val="00AF92"/>
      </a:accent2>
      <a:accent3>
        <a:srgbClr val="90D04E"/>
      </a:accent3>
      <a:accent4>
        <a:srgbClr val="FB7E6C"/>
      </a:accent4>
      <a:accent5>
        <a:srgbClr val="D5BE08"/>
      </a:accent5>
      <a:accent6>
        <a:srgbClr val="00B0F0"/>
      </a:accent6>
      <a:hlink>
        <a:srgbClr val="3C3C3C"/>
      </a:hlink>
      <a:folHlink>
        <a:srgbClr val="A3A3A3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 lIns="91431" tIns="45716" rIns="91431" bIns="45716">
        <a:spAutoFit/>
      </a:bodyPr>
      <a:lstStyle>
        <a:defPPr marL="342900" indent="-342900">
          <a:buFont typeface="Wingdings" panose="05000000000000000000" pitchFamily="2" charset="2"/>
          <a:buChar char="ü"/>
          <a:defRPr sz="2200" b="1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0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1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2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3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4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5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6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7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8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19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2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3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4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5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6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7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8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ppt/theme/themeOverride9.xml><?xml version="1.0" encoding="utf-8"?>
<a:themeOverride xmlns:a="http://schemas.openxmlformats.org/drawingml/2006/main">
  <a:clrScheme name="31">
    <a:dk1>
      <a:srgbClr val="000000"/>
    </a:dk1>
    <a:lt1>
      <a:srgbClr val="FFFFFF"/>
    </a:lt1>
    <a:dk2>
      <a:srgbClr val="44546A"/>
    </a:dk2>
    <a:lt2>
      <a:srgbClr val="E7E6E6"/>
    </a:lt2>
    <a:accent1>
      <a:srgbClr val="E8723B"/>
    </a:accent1>
    <a:accent2>
      <a:srgbClr val="00AF92"/>
    </a:accent2>
    <a:accent3>
      <a:srgbClr val="90D04E"/>
    </a:accent3>
    <a:accent4>
      <a:srgbClr val="FB7E6C"/>
    </a:accent4>
    <a:accent5>
      <a:srgbClr val="D5BE08"/>
    </a:accent5>
    <a:accent6>
      <a:srgbClr val="00B0F0"/>
    </a:accent6>
    <a:hlink>
      <a:srgbClr val="3C3C3C"/>
    </a:hlink>
    <a:folHlink>
      <a:srgbClr val="A3A3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6278</TotalTime>
  <Words>4324</Words>
  <Application>Microsoft Office PowerPoint</Application>
  <PresentationFormat>宽屏</PresentationFormat>
  <Paragraphs>447</Paragraphs>
  <Slides>50</Slides>
  <Notes>15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Arial Unicode MS</vt:lpstr>
      <vt:lpstr>굴림</vt:lpstr>
      <vt:lpstr>华文中宋</vt:lpstr>
      <vt:lpstr>微软雅黑</vt:lpstr>
      <vt:lpstr>Arial</vt:lpstr>
      <vt:lpstr>Arial Rounded MT Bold</vt:lpstr>
      <vt:lpstr>Calibri</vt:lpstr>
      <vt:lpstr>Cambria Math</vt:lpstr>
      <vt:lpstr>Impact</vt:lpstr>
      <vt:lpstr>Times New Roman</vt:lpstr>
      <vt:lpstr>Wingdings</vt:lpstr>
      <vt:lpstr>Office 主题</vt:lpstr>
      <vt:lpstr>Bitmap Image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lizzysu</dc:creator>
  <cp:lastModifiedBy>B Z</cp:lastModifiedBy>
  <cp:revision>900</cp:revision>
  <dcterms:created xsi:type="dcterms:W3CDTF">2015-08-13T13:22:33Z</dcterms:created>
  <dcterms:modified xsi:type="dcterms:W3CDTF">2020-09-24T07:40:21Z</dcterms:modified>
</cp:coreProperties>
</file>